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9" r:id="rId4"/>
  </p:sldMasterIdLst>
  <p:notesMasterIdLst>
    <p:notesMasterId r:id="rId36"/>
  </p:notesMasterIdLst>
  <p:handoutMasterIdLst>
    <p:handoutMasterId r:id="rId37"/>
  </p:handoutMasterIdLst>
  <p:sldIdLst>
    <p:sldId id="256" r:id="rId5"/>
    <p:sldId id="257" r:id="rId6"/>
    <p:sldId id="258" r:id="rId7"/>
    <p:sldId id="307" r:id="rId8"/>
    <p:sldId id="259" r:id="rId9"/>
    <p:sldId id="265" r:id="rId10"/>
    <p:sldId id="300" r:id="rId11"/>
    <p:sldId id="260" r:id="rId12"/>
    <p:sldId id="301" r:id="rId13"/>
    <p:sldId id="263" r:id="rId14"/>
    <p:sldId id="264" r:id="rId15"/>
    <p:sldId id="308" r:id="rId16"/>
    <p:sldId id="271" r:id="rId17"/>
    <p:sldId id="272" r:id="rId18"/>
    <p:sldId id="273" r:id="rId19"/>
    <p:sldId id="314" r:id="rId20"/>
    <p:sldId id="309" r:id="rId21"/>
    <p:sldId id="277" r:id="rId22"/>
    <p:sldId id="303" r:id="rId23"/>
    <p:sldId id="312" r:id="rId24"/>
    <p:sldId id="305" r:id="rId25"/>
    <p:sldId id="279" r:id="rId26"/>
    <p:sldId id="281" r:id="rId27"/>
    <p:sldId id="306" r:id="rId28"/>
    <p:sldId id="287" r:id="rId29"/>
    <p:sldId id="288" r:id="rId30"/>
    <p:sldId id="289" r:id="rId31"/>
    <p:sldId id="313" r:id="rId32"/>
    <p:sldId id="294" r:id="rId33"/>
    <p:sldId id="295" r:id="rId34"/>
    <p:sldId id="286" r:id="rId3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k"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2FDFC-05EE-2E8F-F397-9097F207BDD4}" v="55" dt="2024-11-14T08:41:07.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4660"/>
  </p:normalViewPr>
  <p:slideViewPr>
    <p:cSldViewPr snapToGrid="0">
      <p:cViewPr varScale="1">
        <p:scale>
          <a:sx n="82" d="100"/>
          <a:sy n="82" d="100"/>
        </p:scale>
        <p:origin x="734"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588" y="0"/>
            <a:ext cx="3169920" cy="481728"/>
          </a:xfrm>
          <a:prstGeom prst="rect">
            <a:avLst/>
          </a:prstGeom>
        </p:spPr>
        <p:txBody>
          <a:bodyPr vert="horz" lIns="91440" tIns="45720" rIns="91440" bIns="45720" rtlCol="0"/>
          <a:lstStyle>
            <a:lvl1pPr algn="r">
              <a:defRPr sz="1200"/>
            </a:lvl1pPr>
          </a:lstStyle>
          <a:p>
            <a:fld id="{56C76D90-5438-4D45-94EE-53B93F468948}" type="datetimeFigureOut">
              <a:rPr lang="en-US" smtClean="0"/>
              <a:t>2024-11-14</a:t>
            </a:fld>
            <a:endParaRPr lang="en-US"/>
          </a:p>
        </p:txBody>
      </p:sp>
      <p:sp>
        <p:nvSpPr>
          <p:cNvPr id="4" name="Footer Placeholder 3"/>
          <p:cNvSpPr>
            <a:spLocks noGrp="1"/>
          </p:cNvSpPr>
          <p:nvPr>
            <p:ph type="ftr" sz="quarter" idx="2"/>
          </p:nvPr>
        </p:nvSpPr>
        <p:spPr>
          <a:xfrm>
            <a:off x="0" y="9119475"/>
            <a:ext cx="3169920" cy="48172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1440" tIns="45720" rIns="91440" bIns="45720" rtlCol="0" anchor="b"/>
          <a:lstStyle>
            <a:lvl1pPr algn="r">
              <a:defRPr sz="1200"/>
            </a:lvl1pPr>
          </a:lstStyle>
          <a:p>
            <a:fld id="{A8F77C1B-AFBB-43E1-BDA8-EC0C7FA46FDC}" type="slidenum">
              <a:rPr lang="en-US" smtClean="0"/>
              <a:t>‹#›</a:t>
            </a:fld>
            <a:endParaRPr lang="en-US"/>
          </a:p>
        </p:txBody>
      </p:sp>
    </p:spTree>
    <p:extLst>
      <p:ext uri="{BB962C8B-B14F-4D97-AF65-F5344CB8AC3E}">
        <p14:creationId xmlns:p14="http://schemas.microsoft.com/office/powerpoint/2010/main" val="1865108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CD5368B5-95B7-4B65-99D1-ED335D6864CA}" type="datetimeFigureOut">
              <a:rPr lang="zh-HK" altLang="en-US" smtClean="0"/>
              <a:t>14/11/2024</a:t>
            </a:fld>
            <a:endParaRPr lang="zh-HK" altLang="en-US"/>
          </a:p>
        </p:txBody>
      </p:sp>
      <p:sp>
        <p:nvSpPr>
          <p:cNvPr id="4" name="投影片圖像版面配置區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731520" y="4560570"/>
            <a:ext cx="5852160" cy="432054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lvl1pPr>
          </a:lstStyle>
          <a:p>
            <a:fld id="{C342380F-E203-43A8-ABFD-AF3A2CA6296B}" type="slidenum">
              <a:rPr lang="zh-HK" altLang="en-US" smtClean="0"/>
              <a:t>‹#›</a:t>
            </a:fld>
            <a:endParaRPr lang="zh-HK" altLang="en-US"/>
          </a:p>
        </p:txBody>
      </p:sp>
    </p:spTree>
    <p:extLst>
      <p:ext uri="{BB962C8B-B14F-4D97-AF65-F5344CB8AC3E}">
        <p14:creationId xmlns:p14="http://schemas.microsoft.com/office/powerpoint/2010/main" val="3031776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F0973AE5-292D-4011-8C40-89C4FCC662F6}" type="datetime1">
              <a:rPr lang="en-US" altLang="zh-HK" smtClean="0"/>
              <a:t>2024-11-14</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6B41541-85EA-4F09-A601-8A40ABD673CB}" type="slidenum">
              <a:rPr lang="en-US" smtClean="0"/>
              <a:t>‹#›</a:t>
            </a:fld>
            <a:endParaRPr lang="en-US"/>
          </a:p>
        </p:txBody>
      </p:sp>
    </p:spTree>
    <p:extLst>
      <p:ext uri="{BB962C8B-B14F-4D97-AF65-F5344CB8AC3E}">
        <p14:creationId xmlns:p14="http://schemas.microsoft.com/office/powerpoint/2010/main" val="57915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56F3D0-4B21-457D-B1DE-6EF56D27A94B}" type="datetime1">
              <a:rPr lang="en-US" altLang="zh-HK" smtClean="0"/>
              <a:t>2024-11-14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352185849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56F3D0-4B21-457D-B1DE-6EF56D27A94B}" type="datetime1">
              <a:rPr lang="en-US" altLang="zh-HK" smtClean="0"/>
              <a:t>2024-11-14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4326389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56F3D0-4B21-457D-B1DE-6EF56D27A94B}" type="datetime1">
              <a:rPr lang="en-US" altLang="zh-HK" smtClean="0"/>
              <a:t>2024-11-14</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402706971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56F3D0-4B21-457D-B1DE-6EF56D27A94B}" type="datetime1">
              <a:rPr lang="en-US" altLang="zh-HK" smtClean="0"/>
              <a:t>2024-11-14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324883666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56F3D0-4B21-457D-B1DE-6EF56D27A94B}" type="datetime1">
              <a:rPr lang="en-US" altLang="zh-HK" smtClean="0"/>
              <a:t>2024-11-14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421277822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56F3D0-4B21-457D-B1DE-6EF56D27A94B}" type="datetime1">
              <a:rPr lang="en-US" altLang="zh-HK" smtClean="0"/>
              <a:t>2024-11-14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153929424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6F3D0-4B21-457D-B1DE-6EF56D27A94B}" type="datetime1">
              <a:rPr lang="en-US" altLang="zh-HK" smtClean="0"/>
              <a:t>2024-11-14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184228754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6F3D0-4B21-457D-B1DE-6EF56D27A94B}" type="datetime1">
              <a:rPr lang="en-US" altLang="zh-HK" smtClean="0"/>
              <a:t>2024-11-14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124834952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6F3D0-4B21-457D-B1DE-6EF56D27A94B}" type="datetime1">
              <a:rPr lang="en-US" altLang="zh-HK" smtClean="0"/>
              <a:t>2024-11-14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261648197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B5DDB3-09FA-4151-9632-8399B3F46C45}" type="datetime1">
              <a:rPr lang="en-US" altLang="zh-HK" smtClean="0"/>
              <a:t>2024-11-14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152678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56F3D0-4B21-457D-B1DE-6EF56D27A94B}" type="datetime1">
              <a:rPr lang="en-US" altLang="zh-HK" smtClean="0"/>
              <a:t>2024-11-14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270665040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56F3D0-4B21-457D-B1DE-6EF56D27A94B}" type="datetime1">
              <a:rPr lang="en-US" altLang="zh-HK" smtClean="0"/>
              <a:t>2024-11-14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9889811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FCF9A6-E901-4CF4-8781-1D32C56EA35E}" type="datetime1">
              <a:rPr lang="en-US" altLang="zh-HK" smtClean="0"/>
              <a:t>2024-11-14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28780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C025E-A349-4F78-88A4-7C5B4D7A7E55}" type="datetime1">
              <a:rPr lang="en-US" altLang="zh-HK" smtClean="0"/>
              <a:t>2024-11-14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66396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56F3D0-4B21-457D-B1DE-6EF56D27A94B}" type="datetime1">
              <a:rPr lang="en-US" altLang="zh-HK" smtClean="0"/>
              <a:t>2024-11-14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329328653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56F3D0-4B21-457D-B1DE-6EF56D27A94B}" type="datetime1">
              <a:rPr lang="en-US" altLang="zh-HK" smtClean="0"/>
              <a:t>2024-11-14</a:t>
            </a:fld>
            <a:endParaRPr lang="en-US"/>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6B41541-85EA-4F09-A601-8A40ABD673CB}" type="slidenum">
              <a:rPr lang="en-US" smtClean="0"/>
              <a:t>‹#›</a:t>
            </a:fld>
            <a:endParaRPr lang="en-US"/>
          </a:p>
        </p:txBody>
      </p:sp>
    </p:spTree>
    <p:extLst>
      <p:ext uri="{BB962C8B-B14F-4D97-AF65-F5344CB8AC3E}">
        <p14:creationId xmlns:p14="http://schemas.microsoft.com/office/powerpoint/2010/main" val="38784012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8456F3D0-4B21-457D-B1DE-6EF56D27A94B}" type="datetime1">
              <a:rPr lang="en-US" altLang="zh-HK" smtClean="0"/>
              <a:t>2024-11-14</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6B41541-85EA-4F09-A601-8A40ABD673CB}" type="slidenum">
              <a:rPr lang="en-US" smtClean="0"/>
              <a:t>‹#›</a:t>
            </a:fld>
            <a:endParaRPr lang="en-US"/>
          </a:p>
        </p:txBody>
      </p:sp>
    </p:spTree>
    <p:extLst>
      <p:ext uri="{BB962C8B-B14F-4D97-AF65-F5344CB8AC3E}">
        <p14:creationId xmlns:p14="http://schemas.microsoft.com/office/powerpoint/2010/main" val="3218672550"/>
      </p:ext>
    </p:extLst>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 id="2147484781" r:id="rId12"/>
    <p:sldLayoutId id="2147484782" r:id="rId13"/>
    <p:sldLayoutId id="2147484783" r:id="rId14"/>
    <p:sldLayoutId id="2147484784" r:id="rId15"/>
    <p:sldLayoutId id="2147484785" r:id="rId16"/>
    <p:sldLayoutId id="2147484786"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law.hku.hk/wp-content/uploads/2024/10/List-of-Approved-and-Not-Approved-Courses.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w.hku.hk/current-students/outgoing-exchange-programme-application-forms/" TargetMode="External"/><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2750" y="2600492"/>
            <a:ext cx="9306499" cy="1820410"/>
          </a:xfrm>
        </p:spPr>
        <p:txBody>
          <a:bodyPr>
            <a:normAutofit fontScale="90000"/>
          </a:bodyPr>
          <a:lstStyle/>
          <a:p>
            <a:r>
              <a:rPr lang="en-US" b="1" dirty="0">
                <a:latin typeface="+mn-lt"/>
              </a:rPr>
              <a:t>Faculty of Law - Going on</a:t>
            </a:r>
            <a:br>
              <a:rPr lang="en-US" b="1" dirty="0">
                <a:latin typeface="+mn-lt"/>
              </a:rPr>
            </a:br>
            <a:r>
              <a:rPr lang="en-US" b="1">
                <a:latin typeface="+mn-lt"/>
              </a:rPr>
              <a:t>Exchange 25/26 </a:t>
            </a:r>
            <a:r>
              <a:rPr lang="en-US" b="1" dirty="0">
                <a:latin typeface="+mn-lt"/>
              </a:rPr>
              <a:t>&amp; beyond</a:t>
            </a:r>
            <a:br>
              <a:rPr lang="en-US" b="1" dirty="0">
                <a:latin typeface="+mn-lt"/>
              </a:rPr>
            </a:br>
            <a:br>
              <a:rPr lang="en-US" sz="5400" b="1" dirty="0">
                <a:latin typeface="+mn-lt"/>
              </a:rPr>
            </a:br>
            <a:r>
              <a:rPr lang="en-US" sz="3600" dirty="0">
                <a:latin typeface="+mn-lt"/>
              </a:rPr>
              <a:t>(Subject to the prevailing exchange policies of HKU, our Faculty and the partner universities from time to time)</a:t>
            </a:r>
            <a:endParaRPr lang="en-US" sz="3600" dirty="0"/>
          </a:p>
        </p:txBody>
      </p:sp>
      <p:sp>
        <p:nvSpPr>
          <p:cNvPr id="3" name="投影片編號版面配置區 2"/>
          <p:cNvSpPr>
            <a:spLocks noGrp="1"/>
          </p:cNvSpPr>
          <p:nvPr>
            <p:ph type="sldNum" sz="quarter" idx="12"/>
          </p:nvPr>
        </p:nvSpPr>
        <p:spPr/>
        <p:txBody>
          <a:bodyPr/>
          <a:lstStyle/>
          <a:p>
            <a:fld id="{36B41541-85EA-4F09-A601-8A40ABD673CB}" type="slidenum">
              <a:rPr lang="en-US" smtClean="0"/>
              <a:t>1</a:t>
            </a:fld>
            <a:endParaRPr lang="en-US"/>
          </a:p>
        </p:txBody>
      </p:sp>
      <p:sp>
        <p:nvSpPr>
          <p:cNvPr id="4" name="Rectangle 3"/>
          <p:cNvSpPr/>
          <p:nvPr/>
        </p:nvSpPr>
        <p:spPr>
          <a:xfrm>
            <a:off x="2158998" y="3941131"/>
            <a:ext cx="7806268" cy="1384995"/>
          </a:xfrm>
          <a:prstGeom prst="rect">
            <a:avLst/>
          </a:prstGeom>
        </p:spPr>
        <p:txBody>
          <a:bodyPr wrap="square">
            <a:spAutoFit/>
          </a:bodyPr>
          <a:lstStyle/>
          <a:p>
            <a:pPr algn="ctr"/>
            <a:endParaRPr lang="en-US" sz="2800" b="1" dirty="0"/>
          </a:p>
          <a:p>
            <a:pPr algn="ctr"/>
            <a:r>
              <a:rPr lang="en-US" sz="2800" b="1" dirty="0"/>
              <a:t> </a:t>
            </a:r>
          </a:p>
          <a:p>
            <a:pPr algn="ctr"/>
            <a:r>
              <a:rPr lang="en-US" sz="2800" b="1" dirty="0"/>
              <a:t>Director of Exchange (outgoing)</a:t>
            </a:r>
          </a:p>
        </p:txBody>
      </p:sp>
      <p:sp>
        <p:nvSpPr>
          <p:cNvPr id="5" name="TextBox 4">
            <a:extLst>
              <a:ext uri="{FF2B5EF4-FFF2-40B4-BE49-F238E27FC236}">
                <a16:creationId xmlns:a16="http://schemas.microsoft.com/office/drawing/2014/main" id="{631B42D1-D26E-88CC-E7BE-2A21DC29146E}"/>
              </a:ext>
            </a:extLst>
          </p:cNvPr>
          <p:cNvSpPr txBox="1"/>
          <p:nvPr/>
        </p:nvSpPr>
        <p:spPr>
          <a:xfrm>
            <a:off x="7605486" y="5761541"/>
            <a:ext cx="1698172" cy="571370"/>
          </a:xfrm>
          <a:prstGeom prst="rect">
            <a:avLst/>
          </a:prstGeom>
          <a:noFill/>
        </p:spPr>
        <p:txBody>
          <a:bodyPr vert="eaVert" wrap="square" rtlCol="0">
            <a:spAutoFit/>
          </a:bodyPr>
          <a:lstStyle/>
          <a:p>
            <a:endParaRPr lang="en-US" dirty="0"/>
          </a:p>
        </p:txBody>
      </p:sp>
      <p:pic>
        <p:nvPicPr>
          <p:cNvPr id="11" name="Picture 10" descr="A black background with white text&#10;&#10;Description automatically generated">
            <a:extLst>
              <a:ext uri="{FF2B5EF4-FFF2-40B4-BE49-F238E27FC236}">
                <a16:creationId xmlns:a16="http://schemas.microsoft.com/office/drawing/2014/main" id="{2AA93548-637B-87BD-F18F-A4C857536C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309360"/>
            <a:ext cx="4133314" cy="731520"/>
          </a:xfrm>
          <a:prstGeom prst="rect">
            <a:avLst/>
          </a:prstGeom>
        </p:spPr>
      </p:pic>
    </p:spTree>
    <p:extLst>
      <p:ext uri="{BB962C8B-B14F-4D97-AF65-F5344CB8AC3E}">
        <p14:creationId xmlns:p14="http://schemas.microsoft.com/office/powerpoint/2010/main" val="104610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11" y="531106"/>
            <a:ext cx="10515600" cy="1325563"/>
          </a:xfrm>
        </p:spPr>
        <p:txBody>
          <a:bodyPr>
            <a:normAutofit/>
          </a:bodyPr>
          <a:lstStyle/>
          <a:p>
            <a:pPr algn="ctr"/>
            <a:r>
              <a:rPr lang="en-US" sz="5400" b="1" dirty="0">
                <a:latin typeface="+mn-lt"/>
              </a:rPr>
              <a:t>Choosing hosts</a:t>
            </a:r>
          </a:p>
        </p:txBody>
      </p:sp>
      <p:sp>
        <p:nvSpPr>
          <p:cNvPr id="3" name="Content Placeholder 2"/>
          <p:cNvSpPr>
            <a:spLocks noGrp="1"/>
          </p:cNvSpPr>
          <p:nvPr>
            <p:ph idx="1"/>
          </p:nvPr>
        </p:nvSpPr>
        <p:spPr>
          <a:xfrm>
            <a:off x="826911" y="2409371"/>
            <a:ext cx="10515600" cy="3917522"/>
          </a:xfrm>
        </p:spPr>
        <p:txBody>
          <a:bodyPr>
            <a:noAutofit/>
          </a:bodyPr>
          <a:lstStyle/>
          <a:p>
            <a:pPr marL="0" indent="0" algn="just">
              <a:buNone/>
            </a:pPr>
            <a:r>
              <a:rPr lang="en-US" sz="2400" dirty="0"/>
              <a:t>1.	ONLY put down places you are definitely willing to go. If you are given an offer for a host on your list (even No.5), you are expected to accept that offer. If there really are only 2 partners you will consider, just list those.</a:t>
            </a:r>
          </a:p>
          <a:p>
            <a:pPr marL="0" indent="0" algn="just">
              <a:buNone/>
            </a:pPr>
            <a:r>
              <a:rPr lang="en-US" sz="2400" dirty="0"/>
              <a:t>2.	If you decline an offer, you will probably not get another offer, certainly not in the same year.</a:t>
            </a:r>
          </a:p>
          <a:p>
            <a:pPr marL="0" indent="0" algn="just">
              <a:buNone/>
            </a:pPr>
            <a:r>
              <a:rPr lang="en-US" sz="2400" dirty="0"/>
              <a:t>3.	Please do </a:t>
            </a:r>
            <a:r>
              <a:rPr lang="en-US" sz="2400" u="sng" dirty="0"/>
              <a:t>not</a:t>
            </a:r>
            <a:r>
              <a:rPr lang="en-US" sz="2400" dirty="0"/>
              <a:t> ask the Exchange Team to reconsider any allocation to be made.</a:t>
            </a:r>
          </a:p>
          <a:p>
            <a:pPr marL="0" indent="0" algn="just">
              <a:buNone/>
            </a:pPr>
            <a:r>
              <a:rPr lang="en-US" sz="2400" dirty="0"/>
              <a:t>4.	You may withdraw an application at any time </a:t>
            </a:r>
            <a:r>
              <a:rPr lang="en-US" sz="2400" u="sng" dirty="0"/>
              <a:t>before</a:t>
            </a:r>
            <a:r>
              <a:rPr lang="en-US" sz="2400" dirty="0"/>
              <a:t> accepting the offer.</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10</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026F9026-9C33-79C7-A812-65723A1E31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26693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839" y="934975"/>
            <a:ext cx="10515600" cy="767688"/>
          </a:xfrm>
        </p:spPr>
        <p:txBody>
          <a:bodyPr>
            <a:normAutofit fontScale="90000"/>
          </a:bodyPr>
          <a:lstStyle/>
          <a:p>
            <a:pPr algn="ctr"/>
            <a:r>
              <a:rPr lang="en-US" sz="5400" b="1" dirty="0">
                <a:latin typeface="+mn-lt"/>
              </a:rPr>
              <a:t>Withdrawal of offer</a:t>
            </a:r>
          </a:p>
        </p:txBody>
      </p:sp>
      <p:sp>
        <p:nvSpPr>
          <p:cNvPr id="3" name="Content Placeholder 2"/>
          <p:cNvSpPr>
            <a:spLocks noGrp="1"/>
          </p:cNvSpPr>
          <p:nvPr>
            <p:ph idx="1"/>
          </p:nvPr>
        </p:nvSpPr>
        <p:spPr>
          <a:xfrm>
            <a:off x="819839" y="2772229"/>
            <a:ext cx="10515600" cy="3639588"/>
          </a:xfrm>
        </p:spPr>
        <p:txBody>
          <a:bodyPr>
            <a:noAutofit/>
          </a:bodyPr>
          <a:lstStyle/>
          <a:p>
            <a:pPr marL="0" indent="0" algn="just">
              <a:buNone/>
            </a:pPr>
            <a:r>
              <a:rPr lang="en-US" sz="2200" dirty="0"/>
              <a:t>1.	If you withdraw after accepting an offer, your deposit will be forfeited unless the Exchange Team finds your reason for withdrawal convincing and your withdrawal is made as soon as possible.</a:t>
            </a:r>
          </a:p>
          <a:p>
            <a:pPr marL="457200" indent="-457200" algn="just">
              <a:buFont typeface="+mj-lt"/>
              <a:buAutoNum type="arabicPeriod"/>
            </a:pPr>
            <a:endParaRPr lang="en-US" sz="2200" dirty="0"/>
          </a:p>
          <a:p>
            <a:pPr marL="0" indent="0" algn="just">
              <a:buNone/>
            </a:pPr>
            <a:r>
              <a:rPr lang="en-US" sz="2200" dirty="0"/>
              <a:t>2.	Having a job or a concern about the grades are not good reasons.</a:t>
            </a:r>
          </a:p>
          <a:p>
            <a:pPr marL="457200" indent="-457200" algn="just">
              <a:buFont typeface="+mj-lt"/>
              <a:buAutoNum type="arabicPeriod"/>
            </a:pPr>
            <a:endParaRPr lang="en-US" sz="2200" dirty="0"/>
          </a:p>
          <a:p>
            <a:pPr marL="0" indent="0" algn="just">
              <a:buNone/>
            </a:pPr>
            <a:r>
              <a:rPr lang="en-US" sz="2200" dirty="0"/>
              <a:t>3.	Withdrawing may lead to a loss of exchange allocations and could impact the opportunities for other applicants, please thoughtfully consider and plan your exchange strategy.</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11</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810A1A48-768B-6D51-BF3F-0354A6F91B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366600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8036"/>
            <a:ext cx="10515600" cy="557743"/>
          </a:xfrm>
        </p:spPr>
        <p:txBody>
          <a:bodyPr>
            <a:normAutofit fontScale="90000"/>
          </a:bodyPr>
          <a:lstStyle/>
          <a:p>
            <a:r>
              <a:rPr lang="en-US" sz="6000" b="1" dirty="0">
                <a:latin typeface="+mn-lt"/>
              </a:rPr>
              <a:t>Course Selection guidelines:</a:t>
            </a:r>
            <a:br>
              <a:rPr lang="en-US" sz="6000" b="1" dirty="0">
                <a:solidFill>
                  <a:srgbClr val="FF0000"/>
                </a:solidFill>
                <a:latin typeface="+mn-lt"/>
              </a:rPr>
            </a:br>
            <a:r>
              <a:rPr lang="en-US" sz="6000" b="1" dirty="0">
                <a:latin typeface="+mn-lt"/>
              </a:rPr>
              <a:t>*</a:t>
            </a:r>
            <a:r>
              <a:rPr lang="en-US" b="1" dirty="0">
                <a:latin typeface="+mn-lt"/>
              </a:rPr>
              <a:t>Restructuring of courses</a:t>
            </a:r>
          </a:p>
        </p:txBody>
      </p:sp>
      <p:sp>
        <p:nvSpPr>
          <p:cNvPr id="3" name="Content Placeholder 2"/>
          <p:cNvSpPr>
            <a:spLocks noGrp="1"/>
          </p:cNvSpPr>
          <p:nvPr>
            <p:ph idx="1"/>
          </p:nvPr>
        </p:nvSpPr>
        <p:spPr>
          <a:xfrm>
            <a:off x="781755" y="2801922"/>
            <a:ext cx="10515600" cy="2458699"/>
          </a:xfrm>
        </p:spPr>
        <p:txBody>
          <a:bodyPr>
            <a:normAutofit/>
          </a:bodyPr>
          <a:lstStyle/>
          <a:p>
            <a:pPr algn="just"/>
            <a:r>
              <a:rPr lang="en-US" sz="3000" dirty="0"/>
              <a:t>In order to keep as many free/discipline electives available for exchange, courses that would ordinarily be taken in year 3 should be taken in year 2 or 4; courses taken in year 4 should be taken in year 3 or other variations between year 4 &amp; 5</a:t>
            </a:r>
          </a:p>
          <a:p>
            <a:endParaRPr lang="en-US" dirty="0"/>
          </a:p>
        </p:txBody>
      </p:sp>
      <p:sp>
        <p:nvSpPr>
          <p:cNvPr id="4" name="投影片編號版面配置區 3"/>
          <p:cNvSpPr>
            <a:spLocks noGrp="1"/>
          </p:cNvSpPr>
          <p:nvPr>
            <p:ph type="sldNum" sz="quarter" idx="12"/>
          </p:nvPr>
        </p:nvSpPr>
        <p:spPr/>
        <p:txBody>
          <a:bodyPr/>
          <a:lstStyle/>
          <a:p>
            <a:fld id="{36B41541-85EA-4F09-A601-8A40ABD673CB}" type="slidenum">
              <a:rPr lang="en-US" smtClean="0"/>
              <a:t>12</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F4FFEC7F-2FB0-C38F-76DC-1F356D7C41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719199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5729"/>
            <a:ext cx="10515600" cy="1812022"/>
          </a:xfrm>
        </p:spPr>
        <p:txBody>
          <a:bodyPr>
            <a:normAutofit/>
          </a:bodyPr>
          <a:lstStyle/>
          <a:p>
            <a:r>
              <a:rPr lang="en-US" sz="5400" b="1" dirty="0">
                <a:latin typeface="+mn-lt"/>
              </a:rPr>
              <a:t>Course Selection guidelines:</a:t>
            </a:r>
            <a:br>
              <a:rPr lang="en-US" sz="5400" b="1" dirty="0">
                <a:latin typeface="+mn-lt"/>
              </a:rPr>
            </a:br>
            <a:r>
              <a:rPr lang="en-US" sz="4000" b="1" dirty="0">
                <a:latin typeface="+mn-lt"/>
              </a:rPr>
              <a:t>*Credit transfer 1</a:t>
            </a:r>
          </a:p>
        </p:txBody>
      </p:sp>
      <p:sp>
        <p:nvSpPr>
          <p:cNvPr id="3" name="Content Placeholder 2"/>
          <p:cNvSpPr>
            <a:spLocks noGrp="1"/>
          </p:cNvSpPr>
          <p:nvPr>
            <p:ph idx="1"/>
          </p:nvPr>
        </p:nvSpPr>
        <p:spPr>
          <a:xfrm>
            <a:off x="826911" y="2575420"/>
            <a:ext cx="10515600" cy="4009938"/>
          </a:xfrm>
        </p:spPr>
        <p:txBody>
          <a:bodyPr>
            <a:normAutofit fontScale="92500"/>
          </a:bodyPr>
          <a:lstStyle/>
          <a:p>
            <a:pPr marL="0" indent="0" algn="just">
              <a:buNone/>
            </a:pPr>
            <a:r>
              <a:rPr lang="en-US" sz="2600" dirty="0"/>
              <a:t>1.	Take </a:t>
            </a:r>
            <a:r>
              <a:rPr lang="en-US" sz="2600" u="sng" dirty="0"/>
              <a:t>normal</a:t>
            </a:r>
            <a:r>
              <a:rPr lang="en-US" sz="2600" dirty="0"/>
              <a:t> load of courses for one semester or one full year and will transfer 30 HKU or 60 HKU credits respectively.</a:t>
            </a:r>
          </a:p>
          <a:p>
            <a:pPr marL="0" indent="0" algn="just">
              <a:buNone/>
            </a:pPr>
            <a:r>
              <a:rPr lang="en-US" sz="2600" dirty="0"/>
              <a:t>2.	Any over or under-loading must be approved in advance by the Exchange Team for exceptional cases.</a:t>
            </a:r>
          </a:p>
          <a:p>
            <a:pPr marL="0" indent="0" algn="just">
              <a:buNone/>
            </a:pPr>
            <a:r>
              <a:rPr lang="en-US" sz="2600" dirty="0"/>
              <a:t>3.	Different hosts have different courses each semester and some have full year courses only, so you have to plan well ahead.</a:t>
            </a:r>
          </a:p>
          <a:p>
            <a:pPr marL="0" indent="0" algn="just">
              <a:buNone/>
            </a:pPr>
            <a:r>
              <a:rPr lang="en-US" sz="2600" dirty="0"/>
              <a:t>4.	If the host institutions are under both Faculty-based and HKUWW Exchange Programmes, you will normally be allowed to take law courses under the Faculty-based Exchange Programme. </a:t>
            </a:r>
          </a:p>
          <a:p>
            <a:pPr marL="514350" indent="-514350">
              <a:buFont typeface="+mj-lt"/>
              <a:buAutoNum type="arabicPeriod"/>
            </a:pPr>
            <a:endParaRPr lang="en-US" dirty="0"/>
          </a:p>
        </p:txBody>
      </p:sp>
      <p:sp>
        <p:nvSpPr>
          <p:cNvPr id="4" name="投影片編號版面配置區 3"/>
          <p:cNvSpPr>
            <a:spLocks noGrp="1"/>
          </p:cNvSpPr>
          <p:nvPr>
            <p:ph type="sldNum" sz="quarter" idx="12"/>
          </p:nvPr>
        </p:nvSpPr>
        <p:spPr/>
        <p:txBody>
          <a:bodyPr/>
          <a:lstStyle/>
          <a:p>
            <a:fld id="{36B41541-85EA-4F09-A601-8A40ABD673CB}" type="slidenum">
              <a:rPr lang="en-US" smtClean="0"/>
              <a:t>13</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B9432B4B-26E4-F47C-8011-744AAC9C68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307847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1847"/>
            <a:ext cx="10515600" cy="1610685"/>
          </a:xfrm>
        </p:spPr>
        <p:txBody>
          <a:bodyPr>
            <a:normAutofit/>
          </a:bodyPr>
          <a:lstStyle/>
          <a:p>
            <a:r>
              <a:rPr lang="en-US" sz="5400" b="1" dirty="0">
                <a:latin typeface="+mn-lt"/>
              </a:rPr>
              <a:t>Course Selection guidelines:</a:t>
            </a:r>
            <a:br>
              <a:rPr lang="en-US" sz="5400" b="1" dirty="0">
                <a:latin typeface="+mn-lt"/>
              </a:rPr>
            </a:br>
            <a:r>
              <a:rPr lang="en-US" sz="4000" b="1" dirty="0">
                <a:latin typeface="+mn-lt"/>
              </a:rPr>
              <a:t>*Credit transfer 2</a:t>
            </a:r>
            <a:endParaRPr lang="en-US" sz="5400" b="1" dirty="0">
              <a:latin typeface="+mn-lt"/>
            </a:endParaRPr>
          </a:p>
        </p:txBody>
      </p:sp>
      <p:sp>
        <p:nvSpPr>
          <p:cNvPr id="3" name="Content Placeholder 2"/>
          <p:cNvSpPr>
            <a:spLocks noGrp="1"/>
          </p:cNvSpPr>
          <p:nvPr>
            <p:ph idx="1"/>
          </p:nvPr>
        </p:nvSpPr>
        <p:spPr>
          <a:xfrm>
            <a:off x="838200" y="2659310"/>
            <a:ext cx="10515600" cy="3280096"/>
          </a:xfrm>
        </p:spPr>
        <p:txBody>
          <a:bodyPr>
            <a:normAutofit/>
          </a:bodyPr>
          <a:lstStyle/>
          <a:p>
            <a:pPr marL="0" indent="0" algn="just">
              <a:buNone/>
            </a:pPr>
            <a:r>
              <a:rPr lang="en-US" sz="2400" dirty="0"/>
              <a:t>1.	You need to get prior approval for each law subject from the Exchange Team in order to transfer any law credits to your HKU degree.</a:t>
            </a:r>
          </a:p>
          <a:p>
            <a:pPr marL="514350" indent="-514350" algn="just">
              <a:buFont typeface="+mj-lt"/>
              <a:buAutoNum type="arabicPeriod"/>
            </a:pPr>
            <a:endParaRPr lang="en-US" sz="2400" dirty="0"/>
          </a:p>
          <a:p>
            <a:pPr marL="0" indent="0" algn="just">
              <a:buNone/>
            </a:pPr>
            <a:r>
              <a:rPr lang="en-US" sz="2400" dirty="0"/>
              <a:t>2.	For each compulsory non-law subject, you need to get prior approval from the relevant non-law department e.g. Department of PPA.</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14</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26E2C728-4794-662A-FB7C-B41B391CB6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172149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0298"/>
            <a:ext cx="10515600" cy="1325563"/>
          </a:xfrm>
        </p:spPr>
        <p:txBody>
          <a:bodyPr>
            <a:normAutofit fontScale="90000"/>
          </a:bodyPr>
          <a:lstStyle/>
          <a:p>
            <a:pPr>
              <a:lnSpc>
                <a:spcPct val="120000"/>
              </a:lnSpc>
            </a:pPr>
            <a:r>
              <a:rPr lang="en-US" sz="6000" b="1" dirty="0">
                <a:latin typeface="+mn-lt"/>
              </a:rPr>
              <a:t>Course Selection guidelines:</a:t>
            </a:r>
            <a:br>
              <a:rPr lang="en-US" sz="6000" b="1" dirty="0">
                <a:latin typeface="+mn-lt"/>
              </a:rPr>
            </a:br>
            <a:r>
              <a:rPr lang="en-US" b="1" dirty="0">
                <a:latin typeface="+mn-lt"/>
              </a:rPr>
              <a:t>*Credit transfer 3</a:t>
            </a:r>
            <a:endParaRPr lang="en-US" b="1" dirty="0">
              <a:solidFill>
                <a:srgbClr val="FF0000"/>
              </a:solidFill>
              <a:latin typeface="+mn-lt"/>
            </a:endParaRPr>
          </a:p>
        </p:txBody>
      </p:sp>
      <p:sp>
        <p:nvSpPr>
          <p:cNvPr id="3" name="Content Placeholder 2"/>
          <p:cNvSpPr>
            <a:spLocks noGrp="1"/>
          </p:cNvSpPr>
          <p:nvPr>
            <p:ph idx="1"/>
          </p:nvPr>
        </p:nvSpPr>
        <p:spPr>
          <a:xfrm>
            <a:off x="636411" y="2508308"/>
            <a:ext cx="10515600" cy="2533475"/>
          </a:xfrm>
        </p:spPr>
        <p:txBody>
          <a:bodyPr vert="horz" lIns="91440" tIns="45720" rIns="91440" bIns="45720" rtlCol="0" anchor="t">
            <a:noAutofit/>
          </a:bodyPr>
          <a:lstStyle/>
          <a:p>
            <a:pPr marL="0" indent="0" algn="just">
              <a:buNone/>
            </a:pPr>
            <a:r>
              <a:rPr lang="en-US" sz="2000" dirty="0"/>
              <a:t>1.	You may refer to </a:t>
            </a:r>
            <a:r>
              <a:rPr lang="en-US" sz="2000" u="sng" dirty="0">
                <a:solidFill>
                  <a:schemeClr val="accent4">
                    <a:lumMod val="75000"/>
                  </a:schemeClr>
                </a:solidFill>
                <a:effectLst/>
                <a:latin typeface="Calibri"/>
                <a:ea typeface="SimSun"/>
                <a:cs typeface="Calibri"/>
                <a:hlinkClick r:id="rId2">
                  <a:extLst>
                    <a:ext uri="{A12FA001-AC4F-418D-AE19-62706E023703}">
                      <ahyp:hlinkClr xmlns:ahyp="http://schemas.microsoft.com/office/drawing/2018/hyperlinkcolor" val="tx"/>
                    </a:ext>
                  </a:extLst>
                </a:hlinkClick>
              </a:rPr>
              <a:t>List of Approved and Not Approved Courses</a:t>
            </a:r>
            <a:r>
              <a:rPr lang="en-US" sz="2000" dirty="0">
                <a:solidFill>
                  <a:schemeClr val="accent4">
                    <a:lumMod val="75000"/>
                  </a:schemeClr>
                </a:solidFill>
                <a:effectLst/>
                <a:latin typeface="Calibri"/>
                <a:ea typeface="SimSun"/>
                <a:cs typeface="Calibri"/>
              </a:rPr>
              <a:t> </a:t>
            </a:r>
            <a:r>
              <a:rPr lang="en-US" sz="2000" dirty="0">
                <a:effectLst/>
                <a:latin typeface="Calibri"/>
                <a:ea typeface="SimSun"/>
                <a:cs typeface="Calibri"/>
              </a:rPr>
              <a:t>that </a:t>
            </a:r>
            <a:r>
              <a:rPr lang="en-US" sz="2000" dirty="0"/>
              <a:t>transfer approved courses into your HKU degrees, including compulsory courses (accepted by the Exchange Team on the written advice of the subject teachers) OR PCLL pre-requisites (as approved by the HK Conversion Examination Board). More information from their website. </a:t>
            </a:r>
          </a:p>
          <a:p>
            <a:pPr marL="0" indent="0" algn="just">
              <a:buNone/>
            </a:pPr>
            <a:endParaRPr lang="en-US" sz="2000" dirty="0"/>
          </a:p>
          <a:p>
            <a:pPr marL="0" indent="0" algn="just">
              <a:buNone/>
            </a:pPr>
            <a:r>
              <a:rPr lang="en-US" sz="2000" dirty="0">
                <a:highlight>
                  <a:srgbClr val="FFFF00"/>
                </a:highlight>
              </a:rPr>
              <a:t>2. </a:t>
            </a:r>
            <a:r>
              <a:rPr lang="en-US" sz="2000" dirty="0">
                <a:highlight>
                  <a:srgbClr val="FFFF00"/>
                </a:highlight>
                <a:ea typeface="+mn-lt"/>
                <a:cs typeface="+mn-lt"/>
              </a:rPr>
              <a:t>The table is for quick reference only and it is updated regularly. The course selection is subject to the approval of the host institution. Students are reminded to periodically review the course requirements and available courses offered by the host.</a:t>
            </a:r>
            <a:r>
              <a:rPr lang="en-US" sz="2000" dirty="0">
                <a:ea typeface="+mn-lt"/>
                <a:cs typeface="+mn-lt"/>
              </a:rPr>
              <a:t> </a:t>
            </a:r>
          </a:p>
          <a:p>
            <a:pPr marL="514350" indent="-514350" algn="just">
              <a:buFont typeface="Century Gothic" panose="020B0502020202020204"/>
              <a:buAutoNum type="arabicPeriod"/>
            </a:pPr>
            <a:endParaRPr lang="en-US" sz="2000" dirty="0"/>
          </a:p>
          <a:p>
            <a:pPr marL="514350" indent="-514350">
              <a:buFont typeface="Century Gothic" panose="020B0502020202020204"/>
              <a:buAutoNum type="arabicPeriod"/>
            </a:pPr>
            <a:endParaRPr lang="en-US" sz="2400" dirty="0"/>
          </a:p>
        </p:txBody>
      </p:sp>
      <p:sp>
        <p:nvSpPr>
          <p:cNvPr id="4" name="投影片編號版面配置區 3"/>
          <p:cNvSpPr>
            <a:spLocks noGrp="1"/>
          </p:cNvSpPr>
          <p:nvPr>
            <p:ph type="sldNum" sz="quarter" idx="12"/>
          </p:nvPr>
        </p:nvSpPr>
        <p:spPr/>
        <p:txBody>
          <a:bodyPr/>
          <a:lstStyle/>
          <a:p>
            <a:fld id="{36B41541-85EA-4F09-A601-8A40ABD673CB}" type="slidenum">
              <a:rPr lang="en-US" smtClean="0"/>
              <a:t>15</a:t>
            </a:fld>
            <a:endParaRPr lang="en-US" dirty="0"/>
          </a:p>
        </p:txBody>
      </p:sp>
      <p:pic>
        <p:nvPicPr>
          <p:cNvPr id="6" name="Picture 5" descr="A black background with white text&#10;&#10;Description automatically generated">
            <a:extLst>
              <a:ext uri="{FF2B5EF4-FFF2-40B4-BE49-F238E27FC236}">
                <a16:creationId xmlns:a16="http://schemas.microsoft.com/office/drawing/2014/main" id="{1671503C-EA54-04C9-344F-EC956866B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373832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1C53-1992-0F98-6F3D-DE05BFEC0AFE}"/>
              </a:ext>
            </a:extLst>
          </p:cNvPr>
          <p:cNvSpPr>
            <a:spLocks noGrp="1"/>
          </p:cNvSpPr>
          <p:nvPr>
            <p:ph type="title"/>
          </p:nvPr>
        </p:nvSpPr>
        <p:spPr/>
        <p:txBody>
          <a:bodyPr/>
          <a:lstStyle/>
          <a:p>
            <a:r>
              <a:rPr lang="en-US" b="1" dirty="0">
                <a:ea typeface="+mj-lt"/>
                <a:cs typeface="+mj-lt"/>
              </a:rPr>
              <a:t>Course Selection guidelines:</a:t>
            </a:r>
            <a:br>
              <a:rPr lang="en-US" b="1" dirty="0">
                <a:ea typeface="+mj-lt"/>
                <a:cs typeface="+mj-lt"/>
              </a:rPr>
            </a:br>
            <a:r>
              <a:rPr lang="en-US" b="1" dirty="0">
                <a:ea typeface="+mj-lt"/>
                <a:cs typeface="+mj-lt"/>
              </a:rPr>
              <a:t>*Credit transfer 3</a:t>
            </a:r>
            <a:endParaRPr lang="en-US" dirty="0">
              <a:ea typeface="+mj-lt"/>
              <a:cs typeface="+mj-lt"/>
            </a:endParaRPr>
          </a:p>
        </p:txBody>
      </p:sp>
      <p:sp>
        <p:nvSpPr>
          <p:cNvPr id="3" name="Content Placeholder 2">
            <a:extLst>
              <a:ext uri="{FF2B5EF4-FFF2-40B4-BE49-F238E27FC236}">
                <a16:creationId xmlns:a16="http://schemas.microsoft.com/office/drawing/2014/main" id="{966D0E83-1BF7-B009-8713-8190CCCC7A0D}"/>
              </a:ext>
            </a:extLst>
          </p:cNvPr>
          <p:cNvSpPr>
            <a:spLocks noGrp="1"/>
          </p:cNvSpPr>
          <p:nvPr>
            <p:ph idx="1"/>
          </p:nvPr>
        </p:nvSpPr>
        <p:spPr/>
        <p:txBody>
          <a:bodyPr vert="horz" lIns="91440" tIns="45720" rIns="91440" bIns="45720" rtlCol="0" anchor="t">
            <a:normAutofit/>
          </a:bodyPr>
          <a:lstStyle/>
          <a:p>
            <a:pPr marL="0" indent="0" algn="just">
              <a:buNone/>
            </a:pPr>
            <a:r>
              <a:rPr lang="en-US" sz="2000" dirty="0"/>
              <a:t>3. Compulsory courses (law &amp; non-law) transfer for the same number of credits as the equivalent HKU courses.</a:t>
            </a:r>
            <a:endParaRPr lang="en-US" sz="2000">
              <a:solidFill>
                <a:srgbClr val="000000"/>
              </a:solidFill>
            </a:endParaRPr>
          </a:p>
          <a:p>
            <a:pPr marL="514350" indent="-514350" algn="just">
              <a:buAutoNum type="arabicPeriod"/>
            </a:pPr>
            <a:endParaRPr lang="en-US" sz="2000" dirty="0">
              <a:solidFill>
                <a:srgbClr val="000000"/>
              </a:solidFill>
            </a:endParaRPr>
          </a:p>
          <a:p>
            <a:pPr marL="0" indent="0" algn="just">
              <a:buNone/>
            </a:pPr>
            <a:r>
              <a:rPr lang="en-US" sz="2000" dirty="0"/>
              <a:t>4. The remaining credits transfer as free/ discipline elective credits, irrespective of the number of elective courses taken at the host university.</a:t>
            </a:r>
            <a:endParaRPr lang="en-US" sz="2000">
              <a:solidFill>
                <a:srgbClr val="000000"/>
              </a:solidFill>
            </a:endParaRPr>
          </a:p>
          <a:p>
            <a:endParaRPr lang="en-US" dirty="0"/>
          </a:p>
        </p:txBody>
      </p:sp>
      <p:sp>
        <p:nvSpPr>
          <p:cNvPr id="4" name="Slide Number Placeholder 3">
            <a:extLst>
              <a:ext uri="{FF2B5EF4-FFF2-40B4-BE49-F238E27FC236}">
                <a16:creationId xmlns:a16="http://schemas.microsoft.com/office/drawing/2014/main" id="{F0BA78D1-A36F-C25B-332D-785AAE0FDCC1}"/>
              </a:ext>
            </a:extLst>
          </p:cNvPr>
          <p:cNvSpPr>
            <a:spLocks noGrp="1"/>
          </p:cNvSpPr>
          <p:nvPr>
            <p:ph type="sldNum" sz="quarter" idx="12"/>
          </p:nvPr>
        </p:nvSpPr>
        <p:spPr/>
        <p:txBody>
          <a:bodyPr/>
          <a:lstStyle/>
          <a:p>
            <a:fld id="{36B41541-85EA-4F09-A601-8A40ABD673CB}" type="slidenum">
              <a:rPr lang="en-US" smtClean="0"/>
              <a:t>16</a:t>
            </a:fld>
            <a:endParaRPr lang="en-US"/>
          </a:p>
        </p:txBody>
      </p:sp>
    </p:spTree>
    <p:extLst>
      <p:ext uri="{BB962C8B-B14F-4D97-AF65-F5344CB8AC3E}">
        <p14:creationId xmlns:p14="http://schemas.microsoft.com/office/powerpoint/2010/main" val="2235956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1909"/>
            <a:ext cx="10515600" cy="1325563"/>
          </a:xfrm>
        </p:spPr>
        <p:txBody>
          <a:bodyPr>
            <a:normAutofit fontScale="90000"/>
          </a:bodyPr>
          <a:lstStyle/>
          <a:p>
            <a:r>
              <a:rPr lang="en-US" sz="6000" b="1" dirty="0">
                <a:latin typeface="+mn-lt"/>
              </a:rPr>
              <a:t>Course Selection guidelines:</a:t>
            </a:r>
            <a:br>
              <a:rPr lang="en-US" sz="6000" b="1" dirty="0">
                <a:solidFill>
                  <a:srgbClr val="FF0000"/>
                </a:solidFill>
                <a:latin typeface="+mn-lt"/>
              </a:rPr>
            </a:br>
            <a:r>
              <a:rPr lang="en-US" b="1" dirty="0">
                <a:latin typeface="+mn-lt"/>
              </a:rPr>
              <a:t>*PCLL pre-requisites</a:t>
            </a:r>
            <a:endParaRPr lang="en-US" b="1" dirty="0">
              <a:solidFill>
                <a:srgbClr val="FF0000"/>
              </a:solidFill>
              <a:latin typeface="+mn-lt"/>
            </a:endParaRPr>
          </a:p>
        </p:txBody>
      </p:sp>
      <p:sp>
        <p:nvSpPr>
          <p:cNvPr id="3" name="Content Placeholder 2"/>
          <p:cNvSpPr>
            <a:spLocks noGrp="1"/>
          </p:cNvSpPr>
          <p:nvPr>
            <p:ph idx="1"/>
          </p:nvPr>
        </p:nvSpPr>
        <p:spPr>
          <a:xfrm>
            <a:off x="838200" y="2491530"/>
            <a:ext cx="10515600" cy="3581892"/>
          </a:xfrm>
        </p:spPr>
        <p:txBody>
          <a:bodyPr>
            <a:noAutofit/>
          </a:bodyPr>
          <a:lstStyle/>
          <a:p>
            <a:pPr marL="0" indent="0">
              <a:buNone/>
            </a:pPr>
            <a:r>
              <a:rPr lang="en-US" sz="2200" b="1" dirty="0"/>
              <a:t>You should study most PCLL pre-requisites at HKU</a:t>
            </a:r>
          </a:p>
          <a:p>
            <a:pPr marL="0" indent="0">
              <a:buNone/>
            </a:pPr>
            <a:endParaRPr lang="en-US" sz="2200" b="1" dirty="0"/>
          </a:p>
          <a:p>
            <a:pPr marL="0" indent="0">
              <a:buNone/>
            </a:pPr>
            <a:r>
              <a:rPr lang="en-US" sz="2200" u="sng" dirty="0"/>
              <a:t>Exceptions:</a:t>
            </a:r>
          </a:p>
          <a:p>
            <a:pPr marL="0" indent="0" algn="just">
              <a:buNone/>
            </a:pPr>
            <a:r>
              <a:rPr lang="en-US" sz="2200" dirty="0"/>
              <a:t>1. the law at host is substantially the same as in HK</a:t>
            </a:r>
          </a:p>
          <a:p>
            <a:pPr marL="0" indent="0" algn="just">
              <a:buNone/>
            </a:pPr>
            <a:r>
              <a:rPr lang="en-US" sz="2200" dirty="0"/>
              <a:t>2. you have an opportunity to learn from an exceptional professor</a:t>
            </a:r>
          </a:p>
          <a:p>
            <a:pPr marL="0" indent="0" algn="just">
              <a:buNone/>
            </a:pPr>
            <a:r>
              <a:rPr lang="en-US" sz="2200" dirty="0"/>
              <a:t>3. your degree structure requires you to take some PCLL pre-requisites on exchange</a:t>
            </a:r>
          </a:p>
          <a:p>
            <a:pPr marL="0" indent="0" algn="just">
              <a:buNone/>
            </a:pPr>
            <a:r>
              <a:rPr lang="en-US" sz="2200" dirty="0"/>
              <a:t>4. you have no intention to enter PCLL ever</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17</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754F8453-57D9-FF2C-BBB6-6DBBD49F9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316088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4949"/>
            <a:ext cx="10515600" cy="1680319"/>
          </a:xfrm>
        </p:spPr>
        <p:txBody>
          <a:bodyPr>
            <a:normAutofit fontScale="90000"/>
          </a:bodyPr>
          <a:lstStyle/>
          <a:p>
            <a:r>
              <a:rPr lang="en-US" sz="6000" b="1" dirty="0">
                <a:latin typeface="+mn-lt"/>
              </a:rPr>
              <a:t>Course Selection guidelines:</a:t>
            </a:r>
            <a:br>
              <a:rPr lang="en-US" sz="6000" b="1" dirty="0">
                <a:solidFill>
                  <a:srgbClr val="FF0000"/>
                </a:solidFill>
                <a:latin typeface="+mn-lt"/>
              </a:rPr>
            </a:br>
            <a:r>
              <a:rPr lang="en-US" sz="6000" b="1" dirty="0">
                <a:latin typeface="+mn-lt"/>
              </a:rPr>
              <a:t>*</a:t>
            </a:r>
            <a:r>
              <a:rPr lang="en-US" b="1" dirty="0">
                <a:latin typeface="+mn-lt"/>
              </a:rPr>
              <a:t>True Law Elective Rule</a:t>
            </a:r>
          </a:p>
        </p:txBody>
      </p:sp>
      <p:sp>
        <p:nvSpPr>
          <p:cNvPr id="3" name="Content Placeholder 2"/>
          <p:cNvSpPr>
            <a:spLocks noGrp="1"/>
          </p:cNvSpPr>
          <p:nvPr>
            <p:ph idx="1"/>
          </p:nvPr>
        </p:nvSpPr>
        <p:spPr>
          <a:xfrm>
            <a:off x="860778" y="2382472"/>
            <a:ext cx="10515600" cy="4110579"/>
          </a:xfrm>
        </p:spPr>
        <p:txBody>
          <a:bodyPr>
            <a:normAutofit fontScale="77500" lnSpcReduction="20000"/>
          </a:bodyPr>
          <a:lstStyle/>
          <a:p>
            <a:pPr marL="0" indent="0" algn="just">
              <a:buNone/>
            </a:pPr>
            <a:r>
              <a:rPr lang="en-US" sz="3200" dirty="0"/>
              <a:t>1.	Take at least ONE (1) course </a:t>
            </a:r>
            <a:r>
              <a:rPr lang="en-US" sz="3200" u="sng" dirty="0"/>
              <a:t>per semester </a:t>
            </a:r>
            <a:r>
              <a:rPr lang="en-US" sz="3200" dirty="0"/>
              <a:t>(or one full year course for full-year exchange) as approved by the Exchange Team which is a true law elective i.e. NOT a required course for LLB or PCLL and not a non-law elective (equivalent to at least 6 HKU law credits).</a:t>
            </a:r>
          </a:p>
          <a:p>
            <a:pPr marL="514350" indent="-514350" algn="just">
              <a:buFont typeface="+mj-lt"/>
              <a:buAutoNum type="arabicPeriod"/>
            </a:pPr>
            <a:endParaRPr lang="en-US" sz="1400" dirty="0">
              <a:solidFill>
                <a:schemeClr val="accent2"/>
              </a:solidFill>
            </a:endParaRPr>
          </a:p>
          <a:p>
            <a:pPr marL="0" indent="0" algn="just">
              <a:buNone/>
            </a:pPr>
            <a:r>
              <a:rPr lang="en-US" sz="3200" dirty="0"/>
              <a:t>2.	Compulsory introductory courses on the host's legal system are NOT counted!</a:t>
            </a:r>
          </a:p>
          <a:p>
            <a:pPr marL="514350" indent="-514350" algn="just">
              <a:buFont typeface="+mj-lt"/>
              <a:buAutoNum type="arabicPeriod"/>
            </a:pPr>
            <a:endParaRPr lang="en-US" sz="1400" dirty="0"/>
          </a:p>
          <a:p>
            <a:pPr marL="0" indent="0" algn="just">
              <a:buNone/>
            </a:pPr>
            <a:r>
              <a:rPr lang="en-US" sz="3200" dirty="0"/>
              <a:t>3.	If you are on HKUWW exchange and the host are not offering law courses, you can be exempted from the true law elective rule but you have to take at least one free elective course instead.</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18</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E0743D39-748A-F0A5-5783-1A1FE3B21D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3256583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360727"/>
            <a:ext cx="10515600" cy="1551963"/>
          </a:xfrm>
        </p:spPr>
        <p:txBody>
          <a:bodyPr>
            <a:noAutofit/>
          </a:bodyPr>
          <a:lstStyle/>
          <a:p>
            <a:pPr>
              <a:lnSpc>
                <a:spcPct val="120000"/>
              </a:lnSpc>
            </a:pPr>
            <a:r>
              <a:rPr lang="en-US" sz="5400" b="1" dirty="0">
                <a:latin typeface="+mn-lt"/>
              </a:rPr>
              <a:t>Preparing Study Plan:</a:t>
            </a:r>
            <a:br>
              <a:rPr lang="en-US" sz="5400" b="1" dirty="0">
                <a:solidFill>
                  <a:srgbClr val="FF0000"/>
                </a:solidFill>
                <a:latin typeface="+mn-lt"/>
              </a:rPr>
            </a:br>
            <a:r>
              <a:rPr lang="en-US" sz="4000" b="1" dirty="0">
                <a:latin typeface="+mn-lt"/>
              </a:rPr>
              <a:t>*When to submit exchange study plan</a:t>
            </a:r>
            <a:endParaRPr lang="en-US" sz="4000" b="1" dirty="0">
              <a:solidFill>
                <a:srgbClr val="0070C0"/>
              </a:solidFill>
              <a:latin typeface="+mn-lt"/>
            </a:endParaRPr>
          </a:p>
        </p:txBody>
      </p:sp>
      <p:sp>
        <p:nvSpPr>
          <p:cNvPr id="3" name="Content Placeholder 2"/>
          <p:cNvSpPr>
            <a:spLocks noGrp="1"/>
          </p:cNvSpPr>
          <p:nvPr>
            <p:ph idx="1"/>
          </p:nvPr>
        </p:nvSpPr>
        <p:spPr>
          <a:xfrm>
            <a:off x="838200" y="2755716"/>
            <a:ext cx="10515600" cy="3330430"/>
          </a:xfrm>
        </p:spPr>
        <p:txBody>
          <a:bodyPr>
            <a:normAutofit/>
          </a:bodyPr>
          <a:lstStyle/>
          <a:p>
            <a:pPr marL="0" indent="0" algn="just">
              <a:buNone/>
            </a:pPr>
            <a:r>
              <a:rPr lang="en-US" sz="2400" dirty="0"/>
              <a:t>1.	Submit your study plan and obtain leave of absence at least </a:t>
            </a:r>
            <a:r>
              <a:rPr lang="en-US" sz="2400" b="1" u="sng" dirty="0"/>
              <a:t>2</a:t>
            </a:r>
            <a:r>
              <a:rPr lang="en-US" sz="2400" u="sng" dirty="0"/>
              <a:t>-</a:t>
            </a:r>
            <a:r>
              <a:rPr lang="en-US" sz="2400" b="1" u="sng" dirty="0"/>
              <a:t>3 weeks </a:t>
            </a:r>
            <a:r>
              <a:rPr lang="en-US" sz="2400" dirty="0"/>
              <a:t>before departure (submit the application for leave of absence first </a:t>
            </a:r>
            <a:r>
              <a:rPr lang="en-US" sz="2400" u="sng" dirty="0"/>
              <a:t>IF</a:t>
            </a:r>
            <a:r>
              <a:rPr lang="en-US" sz="2400" dirty="0"/>
              <a:t> you have not yet </a:t>
            </a:r>
            <a:r>
              <a:rPr lang="en-US" sz="2400" dirty="0" err="1"/>
              <a:t>finalised</a:t>
            </a:r>
            <a:r>
              <a:rPr lang="en-US" sz="2400" dirty="0"/>
              <a:t> your course selection/obtained approval for study plan.)</a:t>
            </a:r>
          </a:p>
          <a:p>
            <a:pPr marL="514350" indent="-514350" algn="just">
              <a:buFont typeface="+mj-lt"/>
              <a:buAutoNum type="arabicPeriod"/>
            </a:pPr>
            <a:endParaRPr lang="en-US" sz="2400" dirty="0"/>
          </a:p>
          <a:p>
            <a:pPr marL="0" indent="0" algn="just">
              <a:buNone/>
            </a:pPr>
            <a:r>
              <a:rPr lang="en-US" sz="2400" dirty="0"/>
              <a:t>2.	Ensure all your courses have been approved by the hosts and the Exchange Team </a:t>
            </a:r>
          </a:p>
          <a:p>
            <a:pPr marL="514350" indent="-514350" algn="just">
              <a:buFont typeface="+mj-lt"/>
              <a:buAutoNum type="arabicPeriod"/>
            </a:pPr>
            <a:endParaRPr lang="en-US" sz="1200" dirty="0"/>
          </a:p>
        </p:txBody>
      </p:sp>
      <p:sp>
        <p:nvSpPr>
          <p:cNvPr id="4" name="投影片編號版面配置區 3"/>
          <p:cNvSpPr>
            <a:spLocks noGrp="1"/>
          </p:cNvSpPr>
          <p:nvPr>
            <p:ph type="sldNum" sz="quarter" idx="12"/>
          </p:nvPr>
        </p:nvSpPr>
        <p:spPr/>
        <p:txBody>
          <a:bodyPr/>
          <a:lstStyle/>
          <a:p>
            <a:fld id="{36B41541-85EA-4F09-A601-8A40ABD673CB}" type="slidenum">
              <a:rPr lang="en-US" smtClean="0"/>
              <a:t>19</a:t>
            </a:fld>
            <a:endParaRPr lang="en-US" dirty="0"/>
          </a:p>
        </p:txBody>
      </p:sp>
      <p:pic>
        <p:nvPicPr>
          <p:cNvPr id="6" name="Picture 5" descr="A black background with white text&#10;&#10;Description automatically generated">
            <a:extLst>
              <a:ext uri="{FF2B5EF4-FFF2-40B4-BE49-F238E27FC236}">
                <a16:creationId xmlns:a16="http://schemas.microsoft.com/office/drawing/2014/main" id="{8075920D-3105-215F-5086-6E455D43D5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248869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1454"/>
            <a:ext cx="10515600" cy="1459684"/>
          </a:xfrm>
        </p:spPr>
        <p:txBody>
          <a:bodyPr>
            <a:normAutofit fontScale="90000"/>
          </a:bodyPr>
          <a:lstStyle/>
          <a:p>
            <a:pPr algn="ctr"/>
            <a:r>
              <a:rPr lang="en-US" sz="5400" b="1" dirty="0">
                <a:latin typeface="+mn-lt"/>
              </a:rPr>
              <a:t>Objectives of the Exchange Team</a:t>
            </a:r>
          </a:p>
        </p:txBody>
      </p:sp>
      <p:sp>
        <p:nvSpPr>
          <p:cNvPr id="3" name="Content Placeholder 2"/>
          <p:cNvSpPr>
            <a:spLocks noGrp="1"/>
          </p:cNvSpPr>
          <p:nvPr>
            <p:ph idx="1"/>
          </p:nvPr>
        </p:nvSpPr>
        <p:spPr>
          <a:xfrm>
            <a:off x="838200" y="2468033"/>
            <a:ext cx="10515600" cy="3261648"/>
          </a:xfrm>
        </p:spPr>
        <p:txBody>
          <a:bodyPr>
            <a:normAutofit/>
          </a:bodyPr>
          <a:lstStyle/>
          <a:p>
            <a:pPr marL="0" indent="0">
              <a:buNone/>
            </a:pPr>
            <a:r>
              <a:rPr lang="en-US" sz="3200" dirty="0"/>
              <a:t>1.	To enable you to experience law studies in other jurisdictions.</a:t>
            </a:r>
          </a:p>
          <a:p>
            <a:pPr marL="514350" indent="-514350">
              <a:buFont typeface="+mj-lt"/>
              <a:buAutoNum type="arabicPeriod"/>
            </a:pPr>
            <a:endParaRPr lang="en-US" sz="1200" dirty="0"/>
          </a:p>
          <a:p>
            <a:pPr marL="0" indent="0">
              <a:buNone/>
            </a:pPr>
            <a:r>
              <a:rPr lang="en-US" sz="3200" dirty="0"/>
              <a:t>2.	To facilitate transfer of approved courses into your degree as smoothly as possible.</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2</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A86656B1-F9C2-467B-09BF-692DD6E876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09" cy="731520"/>
          </a:xfrm>
          <a:prstGeom prst="rect">
            <a:avLst/>
          </a:prstGeom>
        </p:spPr>
      </p:pic>
    </p:spTree>
    <p:extLst>
      <p:ext uri="{BB962C8B-B14F-4D97-AF65-F5344CB8AC3E}">
        <p14:creationId xmlns:p14="http://schemas.microsoft.com/office/powerpoint/2010/main" val="975854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9"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2" name="Rectangle 21">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BB7FE95-1D0D-4B2A-A23F-BF9FAFB2F51E}"/>
              </a:ext>
            </a:extLst>
          </p:cNvPr>
          <p:cNvSpPr>
            <a:spLocks noGrp="1"/>
          </p:cNvSpPr>
          <p:nvPr>
            <p:ph type="title"/>
          </p:nvPr>
        </p:nvSpPr>
        <p:spPr>
          <a:xfrm>
            <a:off x="1109516" y="1349501"/>
            <a:ext cx="8761413" cy="1207218"/>
          </a:xfrm>
        </p:spPr>
        <p:txBody>
          <a:bodyPr vert="horz" lIns="91440" tIns="45720" rIns="91440" bIns="45720" rtlCol="0" anchor="ctr">
            <a:normAutofit fontScale="90000"/>
          </a:bodyPr>
          <a:lstStyle/>
          <a:p>
            <a:pPr>
              <a:lnSpc>
                <a:spcPct val="90000"/>
              </a:lnSpc>
            </a:pPr>
            <a:r>
              <a:rPr lang="en-US" sz="6000" b="1" dirty="0"/>
              <a:t>Preparing Study Plan</a:t>
            </a:r>
            <a:br>
              <a:rPr lang="en-US" sz="5000" b="1" dirty="0"/>
            </a:br>
            <a:br>
              <a:rPr lang="en-US" sz="5000" b="1" dirty="0"/>
            </a:br>
            <a:br>
              <a:rPr lang="en-US" sz="5000" b="1" dirty="0"/>
            </a:br>
            <a:r>
              <a:rPr lang="en-US" sz="2000" dirty="0">
                <a:solidFill>
                  <a:schemeClr val="tx1"/>
                </a:solidFill>
              </a:rPr>
              <a:t>You may download exchange study plan at </a:t>
            </a:r>
            <a:r>
              <a:rPr lang="en-US" sz="2000" dirty="0">
                <a:solidFill>
                  <a:srgbClr val="0070C0"/>
                </a:solidFill>
                <a:hlinkClick r:id="rId3">
                  <a:extLst>
                    <a:ext uri="{A12FA001-AC4F-418D-AE19-62706E023703}">
                      <ahyp:hlinkClr xmlns:ahyp="http://schemas.microsoft.com/office/drawing/2018/hyperlinkcolor" val="tx"/>
                    </a:ext>
                  </a:extLst>
                </a:hlinkClick>
              </a:rPr>
              <a:t>https://www.law.hku.hk/current-students/outgoing-exchange-programme-application-forms/</a:t>
            </a:r>
            <a:r>
              <a:rPr lang="en-US" sz="2000" dirty="0">
                <a:solidFill>
                  <a:srgbClr val="0070C0"/>
                </a:solidFill>
              </a:rPr>
              <a:t> </a:t>
            </a:r>
          </a:p>
        </p:txBody>
      </p:sp>
      <p:sp>
        <p:nvSpPr>
          <p:cNvPr id="5" name="Slide Number Placeholder 4">
            <a:extLst>
              <a:ext uri="{FF2B5EF4-FFF2-40B4-BE49-F238E27FC236}">
                <a16:creationId xmlns:a16="http://schemas.microsoft.com/office/drawing/2014/main" id="{1FBC5C1B-D404-6D39-CBFE-F7EF18C30ABF}"/>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36B41541-85EA-4F09-A601-8A40ABD673CB}" type="slidenum">
              <a:rPr lang="en-US" smtClean="0"/>
              <a:pPr defTabSz="914400">
                <a:spcAft>
                  <a:spcPts val="600"/>
                </a:spcAft>
              </a:pPr>
              <a:t>20</a:t>
            </a:fld>
            <a:endParaRPr lang="en-US"/>
          </a:p>
        </p:txBody>
      </p:sp>
      <p:sp>
        <p:nvSpPr>
          <p:cNvPr id="4" name="Content Placeholder 3">
            <a:extLst>
              <a:ext uri="{FF2B5EF4-FFF2-40B4-BE49-F238E27FC236}">
                <a16:creationId xmlns:a16="http://schemas.microsoft.com/office/drawing/2014/main" id="{D32186BF-329C-09BE-4B5F-7A7915BB92BA}"/>
              </a:ext>
            </a:extLst>
          </p:cNvPr>
          <p:cNvSpPr>
            <a:spLocks noGrp="1"/>
          </p:cNvSpPr>
          <p:nvPr>
            <p:ph sz="half" idx="2"/>
          </p:nvPr>
        </p:nvSpPr>
        <p:spPr>
          <a:xfrm>
            <a:off x="1109516" y="3331364"/>
            <a:ext cx="3481054" cy="3068941"/>
          </a:xfrm>
        </p:spPr>
        <p:txBody>
          <a:bodyPr vert="horz" lIns="91440" tIns="45720" rIns="91440" bIns="45720" rtlCol="0" anchor="ctr">
            <a:normAutofit/>
          </a:bodyPr>
          <a:lstStyle/>
          <a:p>
            <a:pPr marL="0" indent="0"/>
            <a:r>
              <a:rPr lang="en-US" dirty="0"/>
              <a:t>   Please fill in info:</a:t>
            </a:r>
          </a:p>
          <a:p>
            <a:r>
              <a:rPr lang="en-US" sz="1600" dirty="0"/>
              <a:t>normal load at host</a:t>
            </a:r>
          </a:p>
          <a:p>
            <a:r>
              <a:rPr lang="en-US" sz="1600" dirty="0"/>
              <a:t>course code/name at host</a:t>
            </a:r>
          </a:p>
          <a:p>
            <a:r>
              <a:rPr lang="en-US" sz="1600" dirty="0"/>
              <a:t>equivalent HKU course</a:t>
            </a:r>
          </a:p>
          <a:p>
            <a:r>
              <a:rPr lang="en-US" sz="1600" dirty="0"/>
              <a:t>Law elective/free elective</a:t>
            </a:r>
          </a:p>
          <a:p>
            <a:r>
              <a:rPr lang="en-US" sz="1600" dirty="0"/>
              <a:t>Related HKU offering department ……</a:t>
            </a:r>
            <a:r>
              <a:rPr lang="en-US" sz="1600" dirty="0" err="1"/>
              <a:t>etc</a:t>
            </a:r>
            <a:endParaRPr lang="en-US" sz="1600" dirty="0"/>
          </a:p>
        </p:txBody>
      </p:sp>
      <p:pic>
        <p:nvPicPr>
          <p:cNvPr id="6" name="Content Placeholder 5" descr="A screenshot of a computer&#10;&#10;Description automatically generated">
            <a:extLst>
              <a:ext uri="{FF2B5EF4-FFF2-40B4-BE49-F238E27FC236}">
                <a16:creationId xmlns:a16="http://schemas.microsoft.com/office/drawing/2014/main" id="{6C51B74E-538B-978E-A5AB-A15E9429B94D}"/>
              </a:ext>
            </a:extLst>
          </p:cNvPr>
          <p:cNvPicPr>
            <a:picLocks noGrp="1" noChangeAspect="1"/>
          </p:cNvPicPr>
          <p:nvPr>
            <p:ph sz="half" idx="1"/>
          </p:nvPr>
        </p:nvPicPr>
        <p:blipFill rotWithShape="1">
          <a:blip r:embed="rId4"/>
          <a:stretch/>
        </p:blipFill>
        <p:spPr>
          <a:xfrm>
            <a:off x="5327978" y="3309578"/>
            <a:ext cx="5024562" cy="2826316"/>
          </a:xfrm>
          <a:prstGeom prst="roundRect">
            <a:avLst>
              <a:gd name="adj" fmla="val 1858"/>
            </a:avLst>
          </a:prstGeom>
          <a:effectLst>
            <a:outerShdw blurRad="50800" dist="50800" dir="5400000" algn="tl" rotWithShape="0">
              <a:srgbClr val="000000">
                <a:alpha val="43000"/>
              </a:srgbClr>
            </a:outerShdw>
          </a:effectLst>
        </p:spPr>
      </p:pic>
      <p:pic>
        <p:nvPicPr>
          <p:cNvPr id="7" name="Picture 6" descr="A black background with white text&#10;&#10;Description automatically generated">
            <a:extLst>
              <a:ext uri="{FF2B5EF4-FFF2-40B4-BE49-F238E27FC236}">
                <a16:creationId xmlns:a16="http://schemas.microsoft.com/office/drawing/2014/main" id="{35533E59-B5C2-B7F2-7492-0535E72580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4045480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067" y="295729"/>
            <a:ext cx="10515600" cy="1602297"/>
          </a:xfrm>
        </p:spPr>
        <p:txBody>
          <a:bodyPr>
            <a:normAutofit/>
          </a:bodyPr>
          <a:lstStyle/>
          <a:p>
            <a:r>
              <a:rPr lang="en-US" sz="6000" b="1" dirty="0">
                <a:latin typeface="+mn-lt"/>
              </a:rPr>
              <a:t>Preparing Study Plan:</a:t>
            </a:r>
            <a:br>
              <a:rPr lang="en-US" sz="6000" b="1" dirty="0">
                <a:solidFill>
                  <a:srgbClr val="0070C0"/>
                </a:solidFill>
                <a:latin typeface="+mn-lt"/>
              </a:rPr>
            </a:br>
            <a:r>
              <a:rPr lang="en-US" b="1" dirty="0">
                <a:latin typeface="+mn-lt"/>
              </a:rPr>
              <a:t>*Transfer of courses</a:t>
            </a:r>
          </a:p>
        </p:txBody>
      </p:sp>
      <p:sp>
        <p:nvSpPr>
          <p:cNvPr id="3" name="Content Placeholder 2"/>
          <p:cNvSpPr>
            <a:spLocks noGrp="1"/>
          </p:cNvSpPr>
          <p:nvPr>
            <p:ph idx="1"/>
          </p:nvPr>
        </p:nvSpPr>
        <p:spPr>
          <a:xfrm>
            <a:off x="872067" y="2474751"/>
            <a:ext cx="10515600" cy="4383249"/>
          </a:xfrm>
        </p:spPr>
        <p:txBody>
          <a:bodyPr>
            <a:normAutofit fontScale="92500" lnSpcReduction="10000"/>
          </a:bodyPr>
          <a:lstStyle/>
          <a:p>
            <a:pPr marL="0" indent="0" algn="just">
              <a:buNone/>
            </a:pPr>
            <a:r>
              <a:rPr lang="en-US" sz="3000" dirty="0"/>
              <a:t>1.	Law electives &amp; LLB core courses that are not PCLL equivalents (transferrable only with the prior approval of the Exchange Team)</a:t>
            </a:r>
          </a:p>
          <a:p>
            <a:pPr marL="0" indent="0" algn="just">
              <a:buNone/>
            </a:pPr>
            <a:r>
              <a:rPr lang="en-US" sz="3000" dirty="0"/>
              <a:t>2.	PCLL pre-requisites (prior approval of the HK Conversion     Examination Board). Please submit your application to the Board by the stipulated deadline(s) i.e. end of Feb or end of Aug 2024. Please refer to their website for updated information.</a:t>
            </a:r>
          </a:p>
          <a:p>
            <a:pPr marL="0" indent="0" algn="just">
              <a:buNone/>
            </a:pPr>
            <a:r>
              <a:rPr lang="en-US" sz="3000" dirty="0"/>
              <a:t>3.	Non-law subjects (transferrable only with the Exchange Team’s prior approval)</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21</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C9CBC4D8-F619-11CD-332E-A8860FED6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2180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261" y="479248"/>
            <a:ext cx="10515600" cy="1541992"/>
          </a:xfrm>
        </p:spPr>
        <p:txBody>
          <a:bodyPr>
            <a:normAutofit fontScale="90000"/>
          </a:bodyPr>
          <a:lstStyle/>
          <a:p>
            <a:pPr>
              <a:lnSpc>
                <a:spcPct val="120000"/>
              </a:lnSpc>
            </a:pPr>
            <a:r>
              <a:rPr lang="en-US" sz="6000" b="1" dirty="0">
                <a:latin typeface="+mn-lt"/>
              </a:rPr>
              <a:t>Preparing Study Plan:</a:t>
            </a:r>
            <a:br>
              <a:rPr lang="en-US" sz="6000" b="1" dirty="0">
                <a:solidFill>
                  <a:srgbClr val="0070C0"/>
                </a:solidFill>
                <a:latin typeface="+mn-lt"/>
              </a:rPr>
            </a:br>
            <a:r>
              <a:rPr lang="en-US" b="1" dirty="0">
                <a:latin typeface="+mn-lt"/>
              </a:rPr>
              <a:t>*Approval for LLB Core</a:t>
            </a:r>
          </a:p>
        </p:txBody>
      </p:sp>
      <p:sp>
        <p:nvSpPr>
          <p:cNvPr id="3" name="Content Placeholder 2"/>
          <p:cNvSpPr>
            <a:spLocks noGrp="1"/>
          </p:cNvSpPr>
          <p:nvPr>
            <p:ph idx="1"/>
          </p:nvPr>
        </p:nvSpPr>
        <p:spPr>
          <a:xfrm>
            <a:off x="793044" y="2592198"/>
            <a:ext cx="10515600" cy="3786554"/>
          </a:xfrm>
        </p:spPr>
        <p:txBody>
          <a:bodyPr>
            <a:noAutofit/>
          </a:bodyPr>
          <a:lstStyle/>
          <a:p>
            <a:pPr marL="0" indent="0" algn="just">
              <a:buNone/>
            </a:pPr>
            <a:r>
              <a:rPr lang="en-US" sz="2200" dirty="0"/>
              <a:t>1.	Check our website for a list of approved/disapproved courses (updated regularly). Students are reminded that the list is for reference only. Although the courses have been reviewed and approved by the HKU course teachers, the final approval of the subject enrollments is always subject to the hosts’ discretion. </a:t>
            </a:r>
          </a:p>
          <a:p>
            <a:pPr marL="0" indent="0" algn="just">
              <a:buNone/>
            </a:pPr>
            <a:r>
              <a:rPr lang="en-US" sz="2200" dirty="0"/>
              <a:t>2.	If the course is NOT on the list, you should obtain the opinion of relevant HKU subject teacher and forward the opinion to the Exchange Team at lawexchange@hku.hk together with your application.</a:t>
            </a:r>
          </a:p>
          <a:p>
            <a:pPr marL="0" indent="0" algn="just">
              <a:buNone/>
            </a:pPr>
            <a:r>
              <a:rPr lang="en-US" sz="2200" dirty="0"/>
              <a:t>3.	Your application include course description, unit or credit weighting, contact hours, assessment method, etc.</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22</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5C92B8C7-CEB8-2AE9-F4AD-DEB8EFE4B4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2454168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261" y="397329"/>
            <a:ext cx="10515600" cy="1639786"/>
          </a:xfrm>
        </p:spPr>
        <p:txBody>
          <a:bodyPr>
            <a:normAutofit/>
          </a:bodyPr>
          <a:lstStyle/>
          <a:p>
            <a:r>
              <a:rPr lang="en-US" sz="6000" b="1" dirty="0">
                <a:latin typeface="+mn-lt"/>
              </a:rPr>
              <a:t>Preparing Study Plan:</a:t>
            </a:r>
            <a:br>
              <a:rPr lang="en-US" sz="6000" b="1" dirty="0">
                <a:solidFill>
                  <a:srgbClr val="0070C0"/>
                </a:solidFill>
                <a:latin typeface="+mn-lt"/>
              </a:rPr>
            </a:br>
            <a:r>
              <a:rPr lang="en-US" sz="4000" b="1" dirty="0">
                <a:latin typeface="+mn-lt"/>
              </a:rPr>
              <a:t>*Approval for PCLL pre-requisites</a:t>
            </a:r>
          </a:p>
        </p:txBody>
      </p:sp>
      <p:sp>
        <p:nvSpPr>
          <p:cNvPr id="3" name="Content Placeholder 2"/>
          <p:cNvSpPr>
            <a:spLocks noGrp="1"/>
          </p:cNvSpPr>
          <p:nvPr>
            <p:ph idx="1"/>
          </p:nvPr>
        </p:nvSpPr>
        <p:spPr>
          <a:xfrm>
            <a:off x="838200" y="2340527"/>
            <a:ext cx="10515600" cy="4303553"/>
          </a:xfrm>
        </p:spPr>
        <p:txBody>
          <a:bodyPr>
            <a:noAutofit/>
          </a:bodyPr>
          <a:lstStyle/>
          <a:p>
            <a:pPr marL="0" indent="0" algn="just">
              <a:buNone/>
            </a:pPr>
            <a:r>
              <a:rPr lang="en-US" sz="2600" dirty="0"/>
              <a:t>1.	Admission to PCLL requires you to complete the 9 core subjects </a:t>
            </a:r>
            <a:r>
              <a:rPr lang="en-US" sz="2600" dirty="0" err="1"/>
              <a:t>eg.</a:t>
            </a:r>
            <a:r>
              <a:rPr lang="en-US" sz="2600" dirty="0"/>
              <a:t> BA, Land Law, Evidence... and 3 top-up subjects i.e. Constitutional Law, HK legal system and Land Law. The top-up subjects must be done in HK</a:t>
            </a:r>
          </a:p>
          <a:p>
            <a:pPr marL="0" indent="0" algn="just">
              <a:buNone/>
            </a:pPr>
            <a:r>
              <a:rPr lang="en-US" sz="2600" dirty="0"/>
              <a:t>2.	For core subjects, you can take those at HKU or, with the express prior approval of the PCLL Conversion Board, at host while on exchange</a:t>
            </a:r>
          </a:p>
          <a:p>
            <a:pPr marL="0" indent="0" algn="just">
              <a:buNone/>
            </a:pPr>
            <a:r>
              <a:rPr lang="en-US" sz="2600" dirty="0"/>
              <a:t>3.	If a course has not been approved by the Conversion Examination Board, then you need to make your application to them</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23</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031E3125-E066-D766-D780-EEA68C0D7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5972"/>
            <a:ext cx="4133313" cy="731520"/>
          </a:xfrm>
          <a:prstGeom prst="rect">
            <a:avLst/>
          </a:prstGeom>
        </p:spPr>
      </p:pic>
    </p:spTree>
    <p:extLst>
      <p:ext uri="{BB962C8B-B14F-4D97-AF65-F5344CB8AC3E}">
        <p14:creationId xmlns:p14="http://schemas.microsoft.com/office/powerpoint/2010/main" val="1724156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067" y="856590"/>
            <a:ext cx="8761413" cy="706964"/>
          </a:xfrm>
        </p:spPr>
        <p:txBody>
          <a:bodyPr>
            <a:normAutofit fontScale="90000"/>
          </a:bodyPr>
          <a:lstStyle/>
          <a:p>
            <a:r>
              <a:rPr lang="en-US" sz="6000" b="1" dirty="0">
                <a:latin typeface="+mn-lt"/>
              </a:rPr>
              <a:t>Preparing Study Plan:</a:t>
            </a:r>
            <a:br>
              <a:rPr lang="en-US" sz="6000" b="1" dirty="0">
                <a:solidFill>
                  <a:srgbClr val="0070C0"/>
                </a:solidFill>
                <a:latin typeface="+mn-lt"/>
              </a:rPr>
            </a:br>
            <a:r>
              <a:rPr lang="en-US" sz="6000" b="1" dirty="0">
                <a:latin typeface="+mn-lt"/>
              </a:rPr>
              <a:t>*</a:t>
            </a:r>
            <a:r>
              <a:rPr lang="en-US" b="1" dirty="0">
                <a:latin typeface="+mn-lt"/>
              </a:rPr>
              <a:t>For Illustration only</a:t>
            </a:r>
          </a:p>
        </p:txBody>
      </p:sp>
      <p:sp>
        <p:nvSpPr>
          <p:cNvPr id="3" name="Content Placeholder 2"/>
          <p:cNvSpPr>
            <a:spLocks noGrp="1"/>
          </p:cNvSpPr>
          <p:nvPr>
            <p:ph idx="1"/>
          </p:nvPr>
        </p:nvSpPr>
        <p:spPr>
          <a:xfrm>
            <a:off x="838200" y="2336800"/>
            <a:ext cx="10515600" cy="3840162"/>
          </a:xfrm>
        </p:spPr>
        <p:txBody>
          <a:bodyPr>
            <a:noAutofit/>
          </a:bodyPr>
          <a:lstStyle/>
          <a:p>
            <a:pPr marL="0" indent="0" algn="just">
              <a:buNone/>
            </a:pPr>
            <a:r>
              <a:rPr lang="en-US" sz="2400" dirty="0"/>
              <a:t>1.	Assuming a LLB student going on exchange at the University of Queensland, Australia during the 2nd semester in Year 3</a:t>
            </a:r>
          </a:p>
          <a:p>
            <a:pPr marL="0" indent="0" algn="just">
              <a:buNone/>
            </a:pPr>
            <a:r>
              <a:rPr lang="en-US" sz="2400" dirty="0"/>
              <a:t>2.	Student proposes to take 4 courses @2 units = 8 units (normal load at U of Queensland)</a:t>
            </a:r>
          </a:p>
          <a:p>
            <a:pPr marL="0" indent="0" algn="just">
              <a:buNone/>
            </a:pPr>
            <a:r>
              <a:rPr lang="en-US" sz="2400" dirty="0"/>
              <a:t>3.	4 courses: (1) Corporate Law, (2) Evidence, (3) Law &amp; Technology &amp; (4) Psychology &amp; Law</a:t>
            </a:r>
          </a:p>
          <a:p>
            <a:pPr marL="0" indent="0" algn="just">
              <a:buNone/>
            </a:pPr>
            <a:r>
              <a:rPr lang="en-US" sz="2400" dirty="0"/>
              <a:t>4.	Exchange Team approved to transfer 30 credits back to HKU: 6 Business Associations (approved by Conversion Board) + 6 Evidence (approved by Conversion Board) + 18 law (free) electives.</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24</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5D6E4AEF-E687-64F7-874F-979F438067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2343011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209" y="1045332"/>
            <a:ext cx="11188820" cy="5516939"/>
          </a:xfrm>
        </p:spPr>
        <p:txBody>
          <a:bodyPr vert="horz" lIns="91440" tIns="45720" rIns="91440" bIns="45720" rtlCol="0" anchor="t">
            <a:normAutofit fontScale="77500" lnSpcReduction="20000"/>
          </a:bodyPr>
          <a:lstStyle/>
          <a:p>
            <a:pPr marL="0" indent="0" algn="ctr">
              <a:buNone/>
              <a:defRPr/>
            </a:pPr>
            <a:r>
              <a:rPr lang="en-US" altLang="zh-HK" sz="7000" b="1" dirty="0">
                <a:solidFill>
                  <a:schemeClr val="bg1"/>
                </a:solidFill>
                <a:ea typeface="+mj-ea"/>
                <a:cs typeface="+mj-cs"/>
              </a:rPr>
              <a:t>Brief Note For Integrated Degree Students</a:t>
            </a:r>
            <a:endParaRPr lang="en-US" altLang="zh-HK" sz="7000" dirty="0">
              <a:latin typeface="Calibri" panose="020F0502020204030204" pitchFamily="34" charset="0"/>
            </a:endParaRPr>
          </a:p>
          <a:p>
            <a:pPr marL="0" indent="0" algn="ctr">
              <a:buNone/>
              <a:defRPr/>
            </a:pPr>
            <a:endParaRPr lang="en-US" altLang="zh-HK" sz="1300" dirty="0">
              <a:latin typeface="Calibri" panose="020F0502020204030204" pitchFamily="34" charset="0"/>
            </a:endParaRPr>
          </a:p>
          <a:p>
            <a:pPr marL="0" indent="0" algn="just">
              <a:buSzPct val="120000"/>
              <a:buNone/>
              <a:defRPr/>
            </a:pPr>
            <a:r>
              <a:rPr lang="en-US" altLang="zh-HK" sz="3800" dirty="0">
                <a:latin typeface="+mj-lt"/>
                <a:ea typeface="新細明體"/>
              </a:rPr>
              <a:t>1.	Decide whether you wish to do a BSS, BBA, </a:t>
            </a:r>
            <a:r>
              <a:rPr lang="en-US" altLang="zh-HK" sz="3800" dirty="0">
                <a:highlight>
                  <a:srgbClr val="FFFF00"/>
                </a:highlight>
                <a:latin typeface="+mj-lt"/>
                <a:ea typeface="新細明體"/>
              </a:rPr>
              <a:t>BSc </a:t>
            </a:r>
            <a:r>
              <a:rPr lang="en-US" altLang="zh-HK" sz="3800" dirty="0">
                <a:latin typeface="+mj-lt"/>
                <a:ea typeface="新細明體"/>
              </a:rPr>
              <a:t>or BA exchange OR a law exchange.  It is not possible to do both.</a:t>
            </a:r>
          </a:p>
          <a:p>
            <a:pPr marL="742950" indent="-742950" algn="just">
              <a:buSzPct val="120000"/>
              <a:buAutoNum type="arabicPeriod"/>
              <a:defRPr/>
            </a:pPr>
            <a:endParaRPr lang="en-US" altLang="zh-HK" sz="3800" dirty="0">
              <a:latin typeface="+mj-lt"/>
            </a:endParaRPr>
          </a:p>
          <a:p>
            <a:pPr marL="0" indent="0" algn="just">
              <a:buSzPct val="120000"/>
              <a:buNone/>
              <a:defRPr/>
            </a:pPr>
            <a:r>
              <a:rPr lang="en-US" altLang="zh-HK" sz="3800" dirty="0">
                <a:latin typeface="+mj-lt"/>
                <a:ea typeface="新細明體"/>
              </a:rPr>
              <a:t>2.	If you wish to do a BSS, BBA, </a:t>
            </a:r>
            <a:r>
              <a:rPr lang="en-US" sz="3700" dirty="0">
                <a:highlight>
                  <a:srgbClr val="FFFF00"/>
                </a:highlight>
                <a:latin typeface="+mj-lt"/>
                <a:ea typeface="新細明體"/>
              </a:rPr>
              <a:t>BSc</a:t>
            </a:r>
            <a:r>
              <a:rPr lang="en-US" altLang="zh-HK" sz="3800" dirty="0">
                <a:latin typeface="+mj-lt"/>
                <a:ea typeface="新細明體"/>
              </a:rPr>
              <a:t> or BA exchange, you may only transfer a maximum of 12 HKU law credits, possibly less  – at the discretion of the Exchange Team.  Apply through your other faculty in the usual way, making your wish to study some law very clear and giving full details and your other faculty will liaise with us.</a:t>
            </a:r>
            <a:endParaRPr lang="zh-HK" altLang="en-US" sz="3800" dirty="0">
              <a:latin typeface="+mj-lt"/>
              <a:ea typeface="新細明體"/>
            </a:endParaRPr>
          </a:p>
          <a:p>
            <a:endParaRPr lang="en-US" dirty="0"/>
          </a:p>
        </p:txBody>
      </p:sp>
      <p:sp>
        <p:nvSpPr>
          <p:cNvPr id="4" name="Slide Number Placeholder 3"/>
          <p:cNvSpPr>
            <a:spLocks noGrp="1"/>
          </p:cNvSpPr>
          <p:nvPr>
            <p:ph type="sldNum" sz="quarter" idx="12"/>
          </p:nvPr>
        </p:nvSpPr>
        <p:spPr/>
        <p:txBody>
          <a:bodyPr/>
          <a:lstStyle/>
          <a:p>
            <a:fld id="{786552EB-1271-4E29-8A99-07BD8F448BCE}" type="slidenum">
              <a:rPr lang="en-US" smtClean="0"/>
              <a:pPr/>
              <a:t>25</a:t>
            </a:fld>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AB23ED79-CD94-9491-F6F3-C67F4FB699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314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404" y="1063416"/>
            <a:ext cx="9404059" cy="906011"/>
          </a:xfrm>
        </p:spPr>
        <p:txBody>
          <a:bodyPr>
            <a:normAutofit fontScale="90000"/>
          </a:bodyPr>
          <a:lstStyle/>
          <a:p>
            <a:pPr algn="ctr"/>
            <a:r>
              <a:rPr lang="en-US" altLang="zh-HK" sz="6000" b="1" dirty="0">
                <a:latin typeface="+mn-lt"/>
              </a:rPr>
              <a:t>Integrated Degree – continued 1</a:t>
            </a:r>
            <a:br>
              <a:rPr lang="en-US" altLang="zh-HK" b="1" dirty="0">
                <a:solidFill>
                  <a:srgbClr val="E84B02"/>
                </a:solidFill>
                <a:latin typeface="Calibri" panose="020F0502020204030204" pitchFamily="34" charset="0"/>
              </a:rPr>
            </a:br>
            <a:endParaRPr lang="en-US" dirty="0"/>
          </a:p>
        </p:txBody>
      </p:sp>
      <p:sp>
        <p:nvSpPr>
          <p:cNvPr id="3" name="Content Placeholder 2"/>
          <p:cNvSpPr>
            <a:spLocks noGrp="1"/>
          </p:cNvSpPr>
          <p:nvPr>
            <p:ph idx="1"/>
          </p:nvPr>
        </p:nvSpPr>
        <p:spPr>
          <a:xfrm>
            <a:off x="894189" y="2423886"/>
            <a:ext cx="10637134" cy="4209031"/>
          </a:xfrm>
        </p:spPr>
        <p:txBody>
          <a:bodyPr>
            <a:normAutofit fontScale="92500"/>
          </a:bodyPr>
          <a:lstStyle/>
          <a:p>
            <a:pPr marL="0" indent="0" algn="just">
              <a:buSzPct val="120000"/>
              <a:buNone/>
              <a:defRPr/>
            </a:pPr>
            <a:r>
              <a:rPr lang="en-US" altLang="zh-HK" sz="2800" dirty="0"/>
              <a:t>3.	Exchange is a privilege and a great opportunity.  It does not come free.  You may need to use some or all of your 72 credit/year overload allowance in earlier years to clear away sufficient space for exchange, certainly for a full  year exchange.</a:t>
            </a:r>
          </a:p>
          <a:p>
            <a:pPr marL="0" indent="0" algn="just">
              <a:buSzPct val="120000"/>
              <a:buNone/>
              <a:defRPr/>
            </a:pPr>
            <a:endParaRPr lang="en-US" altLang="zh-HK" sz="1500" dirty="0"/>
          </a:p>
          <a:p>
            <a:pPr marL="0" indent="0" algn="just">
              <a:buSzPct val="120000"/>
              <a:buNone/>
              <a:defRPr/>
            </a:pPr>
            <a:r>
              <a:rPr lang="en-US" altLang="zh-HK" sz="2800" dirty="0"/>
              <a:t>4.	Your object should be to try to have as many law elective and free elective credits available for exchange as is possible.  Even so, you may end up earning more law elective credits than you strictly need to graduate – an education bonus, not a problem.</a:t>
            </a:r>
            <a:endParaRPr lang="zh-HK" altLang="en-US" sz="2800" dirty="0"/>
          </a:p>
          <a:p>
            <a:endParaRPr lang="en-US" dirty="0"/>
          </a:p>
        </p:txBody>
      </p:sp>
      <p:sp>
        <p:nvSpPr>
          <p:cNvPr id="4" name="Slide Number Placeholder 3"/>
          <p:cNvSpPr>
            <a:spLocks noGrp="1"/>
          </p:cNvSpPr>
          <p:nvPr>
            <p:ph type="sldNum" sz="quarter" idx="12"/>
          </p:nvPr>
        </p:nvSpPr>
        <p:spPr/>
        <p:txBody>
          <a:bodyPr/>
          <a:lstStyle/>
          <a:p>
            <a:fld id="{786552EB-1271-4E29-8A99-07BD8F448BCE}" type="slidenum">
              <a:rPr lang="en-US" smtClean="0"/>
              <a:pPr/>
              <a:t>26</a:t>
            </a:fld>
            <a:endParaRPr lang="en-US" dirty="0"/>
          </a:p>
        </p:txBody>
      </p:sp>
      <p:pic>
        <p:nvPicPr>
          <p:cNvPr id="6" name="Picture 5" descr="A black background with white text&#10;&#10;Description automatically generated">
            <a:extLst>
              <a:ext uri="{FF2B5EF4-FFF2-40B4-BE49-F238E27FC236}">
                <a16:creationId xmlns:a16="http://schemas.microsoft.com/office/drawing/2014/main" id="{956A8B1C-7DF7-6E7C-A6E6-EBE71D2AED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781546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736" y="696286"/>
            <a:ext cx="9672506" cy="1191237"/>
          </a:xfrm>
        </p:spPr>
        <p:txBody>
          <a:bodyPr>
            <a:noAutofit/>
          </a:bodyPr>
          <a:lstStyle/>
          <a:p>
            <a:pPr algn="ctr"/>
            <a:r>
              <a:rPr lang="en-US" altLang="zh-HK" sz="5400" b="1" dirty="0">
                <a:latin typeface="+mn-lt"/>
              </a:rPr>
              <a:t>Integrated Degrees – continued 2</a:t>
            </a:r>
            <a:endParaRPr lang="en-US" sz="5400" dirty="0"/>
          </a:p>
        </p:txBody>
      </p:sp>
      <p:sp>
        <p:nvSpPr>
          <p:cNvPr id="3" name="Content Placeholder 2"/>
          <p:cNvSpPr>
            <a:spLocks noGrp="1"/>
          </p:cNvSpPr>
          <p:nvPr>
            <p:ph idx="1"/>
          </p:nvPr>
        </p:nvSpPr>
        <p:spPr>
          <a:xfrm>
            <a:off x="879675" y="2786743"/>
            <a:ext cx="10637134" cy="3244942"/>
          </a:xfrm>
        </p:spPr>
        <p:txBody>
          <a:bodyPr>
            <a:normAutofit/>
          </a:bodyPr>
          <a:lstStyle/>
          <a:p>
            <a:pPr marL="0" indent="0" algn="just">
              <a:buSzPct val="120000"/>
              <a:buNone/>
              <a:defRPr/>
            </a:pPr>
            <a:r>
              <a:rPr lang="en-US" altLang="zh-HK" sz="3200" dirty="0">
                <a:latin typeface="+mj-lt"/>
              </a:rPr>
              <a:t>5.	Conversely, you should try to clear away as many compulsory/ PCLL prerequisites as possible – to maximize your exchange options.</a:t>
            </a:r>
          </a:p>
          <a:p>
            <a:pPr marL="514338" indent="-514338" algn="just">
              <a:buSzPct val="120000"/>
              <a:buFontTx/>
              <a:buAutoNum type="arabicPeriod" startAt="5"/>
              <a:defRPr/>
            </a:pPr>
            <a:endParaRPr lang="en-US" altLang="zh-HK" sz="1200" dirty="0">
              <a:latin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786552EB-1271-4E29-8A99-07BD8F448BCE}" type="slidenum">
              <a:rPr lang="en-US" smtClean="0"/>
              <a:pPr/>
              <a:t>27</a:t>
            </a:fld>
            <a:endParaRPr lang="en-US" dirty="0"/>
          </a:p>
        </p:txBody>
      </p:sp>
      <p:pic>
        <p:nvPicPr>
          <p:cNvPr id="6" name="Picture 5" descr="A black background with white text&#10;&#10;Description automatically generated">
            <a:extLst>
              <a:ext uri="{FF2B5EF4-FFF2-40B4-BE49-F238E27FC236}">
                <a16:creationId xmlns:a16="http://schemas.microsoft.com/office/drawing/2014/main" id="{1971A3E5-67C8-787A-5B63-ECCEF69CD7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3134236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EA85-F92E-B02E-F7E3-EBB9F5A56B83}"/>
              </a:ext>
            </a:extLst>
          </p:cNvPr>
          <p:cNvSpPr>
            <a:spLocks noGrp="1"/>
          </p:cNvSpPr>
          <p:nvPr>
            <p:ph type="ctrTitle"/>
          </p:nvPr>
        </p:nvSpPr>
        <p:spPr>
          <a:xfrm>
            <a:off x="1524000" y="1122363"/>
            <a:ext cx="9144000" cy="1486613"/>
          </a:xfrm>
        </p:spPr>
        <p:txBody>
          <a:bodyPr>
            <a:normAutofit/>
          </a:bodyPr>
          <a:lstStyle/>
          <a:p>
            <a:r>
              <a:rPr lang="en-US" sz="7200" b="1" dirty="0">
                <a:ea typeface="PMingLiU" panose="02020500000000000000" pitchFamily="18" charset="-120"/>
              </a:rPr>
              <a:t>S</a:t>
            </a:r>
            <a:r>
              <a:rPr lang="en-US" sz="7200" b="1" dirty="0">
                <a:effectLst/>
                <a:ea typeface="PMingLiU" panose="02020500000000000000" pitchFamily="18" charset="-120"/>
              </a:rPr>
              <a:t>haring session </a:t>
            </a:r>
            <a:endParaRPr lang="en-US" sz="7200" b="1" dirty="0"/>
          </a:p>
        </p:txBody>
      </p:sp>
      <p:sp>
        <p:nvSpPr>
          <p:cNvPr id="3" name="Subtitle 2">
            <a:extLst>
              <a:ext uri="{FF2B5EF4-FFF2-40B4-BE49-F238E27FC236}">
                <a16:creationId xmlns:a16="http://schemas.microsoft.com/office/drawing/2014/main" id="{C6A59CEE-3B5C-0934-4DB9-48F3FFA50317}"/>
              </a:ext>
            </a:extLst>
          </p:cNvPr>
          <p:cNvSpPr>
            <a:spLocks noGrp="1"/>
          </p:cNvSpPr>
          <p:nvPr>
            <p:ph type="subTitle" idx="1"/>
          </p:nvPr>
        </p:nvSpPr>
        <p:spPr>
          <a:xfrm>
            <a:off x="1524000" y="3326267"/>
            <a:ext cx="10043886" cy="1486613"/>
          </a:xfrm>
        </p:spPr>
        <p:txBody>
          <a:bodyPr>
            <a:noAutofit/>
          </a:bodyPr>
          <a:lstStyle/>
          <a:p>
            <a:pPr algn="l"/>
            <a:r>
              <a:rPr lang="en-US" sz="3600" b="1" dirty="0"/>
              <a:t>By </a:t>
            </a:r>
            <a:r>
              <a:rPr lang="en-US" sz="3600" b="1" dirty="0">
                <a:effectLst/>
                <a:ea typeface="PMingLiU" panose="02020500000000000000" pitchFamily="18" charset="-120"/>
              </a:rPr>
              <a:t>students who have previously participated in an exchange or visiting </a:t>
            </a:r>
            <a:r>
              <a:rPr lang="en-US" sz="3600" b="1" dirty="0" err="1">
                <a:effectLst/>
                <a:ea typeface="PMingLiU" panose="02020500000000000000" pitchFamily="18" charset="-120"/>
              </a:rPr>
              <a:t>programme</a:t>
            </a:r>
            <a:r>
              <a:rPr lang="en-US" sz="3600" b="1" dirty="0">
                <a:effectLst/>
                <a:ea typeface="PMingLiU" panose="02020500000000000000" pitchFamily="18" charset="-120"/>
              </a:rPr>
              <a:t>.</a:t>
            </a:r>
            <a:endParaRPr lang="en-US" sz="3600" b="1" dirty="0"/>
          </a:p>
        </p:txBody>
      </p:sp>
      <p:sp>
        <p:nvSpPr>
          <p:cNvPr id="4" name="Slide Number Placeholder 3">
            <a:extLst>
              <a:ext uri="{FF2B5EF4-FFF2-40B4-BE49-F238E27FC236}">
                <a16:creationId xmlns:a16="http://schemas.microsoft.com/office/drawing/2014/main" id="{D3D9A69B-D78E-A3EF-9245-36A1288E1D69}"/>
              </a:ext>
            </a:extLst>
          </p:cNvPr>
          <p:cNvSpPr>
            <a:spLocks noGrp="1"/>
          </p:cNvSpPr>
          <p:nvPr>
            <p:ph type="sldNum" sz="quarter" idx="12"/>
          </p:nvPr>
        </p:nvSpPr>
        <p:spPr/>
        <p:txBody>
          <a:bodyPr/>
          <a:lstStyle/>
          <a:p>
            <a:fld id="{36B41541-85EA-4F09-A601-8A40ABD673CB}" type="slidenum">
              <a:rPr lang="en-US" smtClean="0"/>
              <a:t>28</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4ABDBD46-5A81-C54B-1386-2799321D16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904" y="6218500"/>
            <a:ext cx="4133096" cy="731521"/>
          </a:xfrm>
          <a:prstGeom prst="rect">
            <a:avLst/>
          </a:prstGeom>
        </p:spPr>
      </p:pic>
    </p:spTree>
    <p:extLst>
      <p:ext uri="{BB962C8B-B14F-4D97-AF65-F5344CB8AC3E}">
        <p14:creationId xmlns:p14="http://schemas.microsoft.com/office/powerpoint/2010/main" val="3815087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7E83-F7DC-438F-A2F2-93A8EB66F32D}"/>
              </a:ext>
            </a:extLst>
          </p:cNvPr>
          <p:cNvSpPr>
            <a:spLocks noGrp="1"/>
          </p:cNvSpPr>
          <p:nvPr>
            <p:ph type="title"/>
          </p:nvPr>
        </p:nvSpPr>
        <p:spPr>
          <a:xfrm>
            <a:off x="1372668" y="857553"/>
            <a:ext cx="8761413" cy="706964"/>
          </a:xfrm>
        </p:spPr>
        <p:txBody>
          <a:bodyPr>
            <a:normAutofit fontScale="90000"/>
          </a:bodyPr>
          <a:lstStyle/>
          <a:p>
            <a:r>
              <a:rPr lang="en-US" sz="5400" b="1" dirty="0">
                <a:latin typeface="+mn-lt"/>
              </a:rPr>
              <a:t>Frequently Asked Questions (FAQ) </a:t>
            </a:r>
          </a:p>
        </p:txBody>
      </p:sp>
      <p:sp>
        <p:nvSpPr>
          <p:cNvPr id="3" name="Content Placeholder 2">
            <a:extLst>
              <a:ext uri="{FF2B5EF4-FFF2-40B4-BE49-F238E27FC236}">
                <a16:creationId xmlns:a16="http://schemas.microsoft.com/office/drawing/2014/main" id="{E29817BB-4374-44C8-9DA8-1447A6CB9826}"/>
              </a:ext>
            </a:extLst>
          </p:cNvPr>
          <p:cNvSpPr>
            <a:spLocks noGrp="1"/>
          </p:cNvSpPr>
          <p:nvPr>
            <p:ph idx="1"/>
          </p:nvPr>
        </p:nvSpPr>
        <p:spPr>
          <a:xfrm>
            <a:off x="449943" y="2452913"/>
            <a:ext cx="11306628" cy="3767863"/>
          </a:xfrm>
        </p:spPr>
        <p:txBody>
          <a:bodyPr>
            <a:normAutofit fontScale="47500" lnSpcReduction="20000"/>
          </a:bodyPr>
          <a:lstStyle/>
          <a:p>
            <a:pPr marL="0" indent="0">
              <a:buNone/>
            </a:pPr>
            <a:r>
              <a:rPr lang="en-HK" sz="3300" b="1" dirty="0"/>
              <a:t>What is the assessment criteria? </a:t>
            </a:r>
          </a:p>
          <a:p>
            <a:pPr marL="0" indent="0">
              <a:buNone/>
            </a:pPr>
            <a:r>
              <a:rPr lang="en-US" sz="3300" dirty="0"/>
              <a:t>Applicants will be assessed based on their academic performance (e.g. CGPA and </a:t>
            </a:r>
            <a:r>
              <a:rPr lang="en-US" sz="3300" dirty="0" err="1"/>
              <a:t>LawGPA</a:t>
            </a:r>
            <a:r>
              <a:rPr lang="en-US" sz="3300" dirty="0"/>
              <a:t>), personal statement and other related factors etc. Each cohort will be ranked separately. The decision will be made with the object of achieving a fair distribution between the different </a:t>
            </a:r>
            <a:r>
              <a:rPr lang="en-US" sz="3300" dirty="0" err="1"/>
              <a:t>programmes</a:t>
            </a:r>
            <a:r>
              <a:rPr lang="en-US" sz="3300" dirty="0"/>
              <a:t>.</a:t>
            </a:r>
            <a:br>
              <a:rPr lang="en-US" sz="3300" dirty="0"/>
            </a:br>
            <a:br>
              <a:rPr lang="en-US" sz="3300" dirty="0"/>
            </a:br>
            <a:r>
              <a:rPr lang="en-HK" sz="3300" b="1" dirty="0"/>
              <a:t>If I rejected the offer in first round, am I still eligible to apply for the second-round law faculty exchange application?</a:t>
            </a:r>
            <a:endParaRPr lang="en-US" sz="3300" b="1" dirty="0"/>
          </a:p>
          <a:p>
            <a:pPr marL="0" indent="0">
              <a:buNone/>
            </a:pPr>
            <a:r>
              <a:rPr lang="en-US" sz="3300" dirty="0"/>
              <a:t>If you are given an offer for a host on your list, you are expected to accept that offer, even if it is the 5</a:t>
            </a:r>
            <a:r>
              <a:rPr lang="en-US" sz="3300" baseline="30000" dirty="0"/>
              <a:t>th</a:t>
            </a:r>
            <a:r>
              <a:rPr lang="en-US" sz="3300" dirty="0"/>
              <a:t> option on your list.  If you decline an offer for a host on your list, you will probably not get another offer in the same year.</a:t>
            </a:r>
            <a:br>
              <a:rPr lang="en-US" sz="3300" dirty="0"/>
            </a:br>
            <a:endParaRPr lang="en-US" sz="3300" dirty="0"/>
          </a:p>
          <a:p>
            <a:pPr marL="0" indent="0">
              <a:buNone/>
            </a:pPr>
            <a:r>
              <a:rPr lang="en-US" sz="3300" b="1" dirty="0"/>
              <a:t>Will I be allowed to transfer law credits under HKUWW exchange </a:t>
            </a:r>
            <a:r>
              <a:rPr lang="en-US" sz="3300" b="1" dirty="0" err="1"/>
              <a:t>programmes</a:t>
            </a:r>
            <a:r>
              <a:rPr lang="en-US" sz="3300" b="1" dirty="0"/>
              <a:t>? </a:t>
            </a:r>
          </a:p>
          <a:p>
            <a:pPr marL="0" indent="0">
              <a:buNone/>
            </a:pPr>
            <a:r>
              <a:rPr lang="en-US" sz="3300" dirty="0"/>
              <a:t>Some institutions under HKUWW do not offer law subjects to exchange students. If you wish to study law subjects under HKUWW, you need to check with IAO and the host carefully. Also, if the host institutions are under both Faculty-level and HKUWW exchange </a:t>
            </a:r>
            <a:r>
              <a:rPr lang="en-US" sz="3300" dirty="0" err="1"/>
              <a:t>programmes</a:t>
            </a:r>
            <a:r>
              <a:rPr lang="en-US" sz="3300" dirty="0"/>
              <a:t>, you will normally be allowed to take law courses under the Faculty-level exchange programme. </a:t>
            </a:r>
          </a:p>
        </p:txBody>
      </p:sp>
      <p:sp>
        <p:nvSpPr>
          <p:cNvPr id="4" name="Slide Number Placeholder 3">
            <a:extLst>
              <a:ext uri="{FF2B5EF4-FFF2-40B4-BE49-F238E27FC236}">
                <a16:creationId xmlns:a16="http://schemas.microsoft.com/office/drawing/2014/main" id="{93AB39D2-1714-4BE6-A936-B746E31A79C6}"/>
              </a:ext>
            </a:extLst>
          </p:cNvPr>
          <p:cNvSpPr>
            <a:spLocks noGrp="1"/>
          </p:cNvSpPr>
          <p:nvPr>
            <p:ph type="sldNum" sz="quarter" idx="12"/>
          </p:nvPr>
        </p:nvSpPr>
        <p:spPr/>
        <p:txBody>
          <a:bodyPr/>
          <a:lstStyle/>
          <a:p>
            <a:fld id="{36B41541-85EA-4F09-A601-8A40ABD673CB}" type="slidenum">
              <a:rPr lang="en-US" smtClean="0"/>
              <a:t>29</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45D8245B-9828-2781-13EA-E312136580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20776"/>
            <a:ext cx="4133096" cy="731521"/>
          </a:xfrm>
          <a:prstGeom prst="rect">
            <a:avLst/>
          </a:prstGeom>
        </p:spPr>
      </p:pic>
    </p:spTree>
    <p:extLst>
      <p:ext uri="{BB962C8B-B14F-4D97-AF65-F5344CB8AC3E}">
        <p14:creationId xmlns:p14="http://schemas.microsoft.com/office/powerpoint/2010/main" val="183266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29"/>
            <a:ext cx="10515600" cy="2235067"/>
          </a:xfrm>
        </p:spPr>
        <p:txBody>
          <a:bodyPr>
            <a:noAutofit/>
          </a:bodyPr>
          <a:lstStyle/>
          <a:p>
            <a:pPr algn="ctr"/>
            <a:r>
              <a:rPr lang="en-US" sz="5400" b="1" dirty="0">
                <a:latin typeface="+mn-lt"/>
              </a:rPr>
              <a:t>What are the available Exchange Schemes at HKU? </a:t>
            </a:r>
          </a:p>
        </p:txBody>
      </p:sp>
      <p:sp>
        <p:nvSpPr>
          <p:cNvPr id="3" name="Content Placeholder 2"/>
          <p:cNvSpPr>
            <a:spLocks noGrp="1"/>
          </p:cNvSpPr>
          <p:nvPr>
            <p:ph idx="1"/>
          </p:nvPr>
        </p:nvSpPr>
        <p:spPr>
          <a:xfrm>
            <a:off x="838200" y="2365695"/>
            <a:ext cx="10515600" cy="4228052"/>
          </a:xfrm>
        </p:spPr>
        <p:txBody>
          <a:bodyPr>
            <a:noAutofit/>
          </a:bodyPr>
          <a:lstStyle/>
          <a:p>
            <a:pPr marL="0" indent="0" algn="just">
              <a:buNone/>
            </a:pPr>
            <a:r>
              <a:rPr lang="en-GB" altLang="zh-HK" sz="2500" dirty="0"/>
              <a:t>1.	HKU Worldwide Undergraduate Student Exchange Programme (HKUWW) managed by the International Affairs Office (IAO)</a:t>
            </a:r>
            <a:endParaRPr lang="en-US" sz="2500" dirty="0"/>
          </a:p>
          <a:p>
            <a:pPr marL="0" indent="0" algn="just">
              <a:buNone/>
            </a:pPr>
            <a:r>
              <a:rPr lang="en-US" sz="2500" dirty="0"/>
              <a:t>2.	Law Faculty-based Exchange </a:t>
            </a:r>
            <a:r>
              <a:rPr lang="en-US" sz="2500" dirty="0" err="1"/>
              <a:t>Programme</a:t>
            </a:r>
            <a:endParaRPr lang="en-US" sz="2500" dirty="0"/>
          </a:p>
          <a:p>
            <a:pPr marL="0" indent="0" algn="just">
              <a:buNone/>
            </a:pPr>
            <a:r>
              <a:rPr lang="en-US" sz="2500" dirty="0"/>
              <a:t>3.	You may apply for both exchange </a:t>
            </a:r>
            <a:r>
              <a:rPr lang="en-US" sz="2500" dirty="0" err="1"/>
              <a:t>programmes</a:t>
            </a:r>
            <a:r>
              <a:rPr lang="en-US" sz="2500" dirty="0"/>
              <a:t>, but only one final offer will be given if you are shortlisted.</a:t>
            </a:r>
          </a:p>
          <a:p>
            <a:pPr marL="0" indent="0" algn="just">
              <a:buNone/>
            </a:pPr>
            <a:r>
              <a:rPr lang="en-US" sz="2500" dirty="0"/>
              <a:t>4.	If you have any preference for the list of institution for both exchange </a:t>
            </a:r>
            <a:r>
              <a:rPr lang="en-US" sz="2500" dirty="0" err="1"/>
              <a:t>programmes</a:t>
            </a:r>
            <a:r>
              <a:rPr lang="en-US" sz="2500" dirty="0"/>
              <a:t>, please indicate to us during your application for the Faculty-level exchange </a:t>
            </a:r>
            <a:r>
              <a:rPr lang="en-US" sz="2500" dirty="0" err="1"/>
              <a:t>programme</a:t>
            </a:r>
            <a:r>
              <a:rPr lang="en-US" sz="2500" dirty="0"/>
              <a:t>. </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3</a:t>
            </a:fld>
            <a:endParaRPr lang="en-US" dirty="0"/>
          </a:p>
        </p:txBody>
      </p:sp>
      <p:pic>
        <p:nvPicPr>
          <p:cNvPr id="8" name="Picture 7" descr="A black background with white text&#10;&#10;Description automatically generated">
            <a:extLst>
              <a:ext uri="{FF2B5EF4-FFF2-40B4-BE49-F238E27FC236}">
                <a16:creationId xmlns:a16="http://schemas.microsoft.com/office/drawing/2014/main" id="{3317620B-232E-96C3-2416-B35D20E914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3562784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2205-A0BD-474A-88B1-D5563E5729D9}"/>
              </a:ext>
            </a:extLst>
          </p:cNvPr>
          <p:cNvSpPr>
            <a:spLocks noGrp="1"/>
          </p:cNvSpPr>
          <p:nvPr>
            <p:ph type="title"/>
          </p:nvPr>
        </p:nvSpPr>
        <p:spPr>
          <a:xfrm>
            <a:off x="1591127" y="901096"/>
            <a:ext cx="8761413" cy="706964"/>
          </a:xfrm>
        </p:spPr>
        <p:txBody>
          <a:bodyPr>
            <a:noAutofit/>
          </a:bodyPr>
          <a:lstStyle/>
          <a:p>
            <a:r>
              <a:rPr lang="en-US" sz="5400" b="1" dirty="0"/>
              <a:t>Frequently Asked Questions (FAQ) (</a:t>
            </a:r>
            <a:r>
              <a:rPr lang="en-US" sz="5400" b="1" dirty="0" err="1"/>
              <a:t>Con’t</a:t>
            </a:r>
            <a:r>
              <a:rPr lang="en-US" sz="5400" b="1" dirty="0"/>
              <a:t>)</a:t>
            </a:r>
            <a:endParaRPr lang="en-US" sz="5400" dirty="0"/>
          </a:p>
        </p:txBody>
      </p:sp>
      <p:sp>
        <p:nvSpPr>
          <p:cNvPr id="3" name="Content Placeholder 2">
            <a:extLst>
              <a:ext uri="{FF2B5EF4-FFF2-40B4-BE49-F238E27FC236}">
                <a16:creationId xmlns:a16="http://schemas.microsoft.com/office/drawing/2014/main" id="{6F4AC6AF-6FB8-41E3-8373-4C2DC744B275}"/>
              </a:ext>
            </a:extLst>
          </p:cNvPr>
          <p:cNvSpPr>
            <a:spLocks noGrp="1"/>
          </p:cNvSpPr>
          <p:nvPr>
            <p:ph idx="1"/>
          </p:nvPr>
        </p:nvSpPr>
        <p:spPr>
          <a:xfrm>
            <a:off x="493486" y="2496457"/>
            <a:ext cx="11248571" cy="3846287"/>
          </a:xfrm>
        </p:spPr>
        <p:txBody>
          <a:bodyPr>
            <a:normAutofit/>
          </a:bodyPr>
          <a:lstStyle/>
          <a:p>
            <a:pPr marL="0" indent="0">
              <a:buNone/>
            </a:pPr>
            <a:r>
              <a:rPr lang="en-US" b="1" dirty="0"/>
              <a:t>Do I need to seek approval for course mapping of law elective taken at host?</a:t>
            </a:r>
            <a:endParaRPr lang="en-US" dirty="0"/>
          </a:p>
          <a:p>
            <a:pPr marL="0" indent="0">
              <a:buNone/>
            </a:pPr>
            <a:r>
              <a:rPr lang="en-US" dirty="0"/>
              <a:t>For law elective: No need to map between law elective at host and at HKU. If you have taken approved law courses at host, the credits transferred will be as law elective.</a:t>
            </a:r>
          </a:p>
          <a:p>
            <a:pPr marL="0" indent="0">
              <a:buNone/>
            </a:pPr>
            <a:r>
              <a:rPr lang="en-US" b="1" dirty="0"/>
              <a:t>Regarding my exchange studies, do I need to pay for tuition fee at host?</a:t>
            </a:r>
          </a:p>
          <a:p>
            <a:pPr marL="0" indent="0">
              <a:buNone/>
            </a:pPr>
            <a:r>
              <a:rPr lang="en-US" dirty="0"/>
              <a:t>With exchange agreement, students only need to pay HKU tuition fees. However, students will have to bear their own costs including insurance, food and accommodation etc. From our understanding, insurance is often a compulsory cost for overseas universities but each university varies. You may check with host university directly.</a:t>
            </a:r>
          </a:p>
          <a:p>
            <a:pPr marL="0" indent="0">
              <a:buNone/>
            </a:pPr>
            <a:r>
              <a:rPr lang="en-US" b="1" dirty="0"/>
              <a:t>How do I apply for “Certificate of Completion” of PCLL prerequisite for exchange?</a:t>
            </a:r>
            <a:endParaRPr lang="en-US" dirty="0"/>
          </a:p>
          <a:p>
            <a:pPr marL="0" indent="0">
              <a:buNone/>
            </a:pPr>
            <a:r>
              <a:rPr lang="en-US" dirty="0"/>
              <a:t>You need to complete the application form for “Certificate of Completion” of PCLL prerequisite and return it to the Exchange Team for processing.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32121B5-3194-4B67-9D82-72A5599BF141}"/>
              </a:ext>
            </a:extLst>
          </p:cNvPr>
          <p:cNvSpPr>
            <a:spLocks noGrp="1"/>
          </p:cNvSpPr>
          <p:nvPr>
            <p:ph type="sldNum" sz="quarter" idx="12"/>
          </p:nvPr>
        </p:nvSpPr>
        <p:spPr/>
        <p:txBody>
          <a:bodyPr/>
          <a:lstStyle/>
          <a:p>
            <a:fld id="{36B41541-85EA-4F09-A601-8A40ABD673CB}" type="slidenum">
              <a:rPr lang="en-US" smtClean="0"/>
              <a:t>30</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594BD42A-2DD5-90FD-C68D-B9BD1AC30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096" cy="731521"/>
          </a:xfrm>
          <a:prstGeom prst="rect">
            <a:avLst/>
          </a:prstGeom>
        </p:spPr>
      </p:pic>
    </p:spTree>
    <p:extLst>
      <p:ext uri="{BB962C8B-B14F-4D97-AF65-F5344CB8AC3E}">
        <p14:creationId xmlns:p14="http://schemas.microsoft.com/office/powerpoint/2010/main" val="3673650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475E7E-3748-DA38-AC6F-228065AE318F}"/>
              </a:ext>
            </a:extLst>
          </p:cNvPr>
          <p:cNvSpPr>
            <a:spLocks noGrp="1"/>
          </p:cNvSpPr>
          <p:nvPr>
            <p:ph type="title"/>
          </p:nvPr>
        </p:nvSpPr>
        <p:spPr/>
        <p:txBody>
          <a:bodyPr/>
          <a:lstStyle/>
          <a:p>
            <a:endParaRPr lang="en-US"/>
          </a:p>
        </p:txBody>
      </p:sp>
      <p:sp>
        <p:nvSpPr>
          <p:cNvPr id="6" name="投影片編號版面配置區 5"/>
          <p:cNvSpPr>
            <a:spLocks noGrp="1"/>
          </p:cNvSpPr>
          <p:nvPr>
            <p:ph type="sldNum" sz="quarter" idx="12"/>
          </p:nvPr>
        </p:nvSpPr>
        <p:spPr/>
        <p:txBody>
          <a:bodyPr/>
          <a:lstStyle/>
          <a:p>
            <a:fld id="{36B41541-85EA-4F09-A601-8A40ABD673CB}" type="slidenum">
              <a:rPr lang="en-US" smtClean="0"/>
              <a:t>31</a:t>
            </a:fld>
            <a:endParaRPr lang="en-US"/>
          </a:p>
        </p:txBody>
      </p:sp>
      <p:grpSp>
        <p:nvGrpSpPr>
          <p:cNvPr id="12" name="Group 11"/>
          <p:cNvGrpSpPr/>
          <p:nvPr/>
        </p:nvGrpSpPr>
        <p:grpSpPr>
          <a:xfrm>
            <a:off x="762" y="429"/>
            <a:ext cx="11871924" cy="6125622"/>
            <a:chOff x="762" y="428"/>
            <a:chExt cx="12191238" cy="6857143"/>
          </a:xfrm>
        </p:grpSpPr>
        <p:pic>
          <p:nvPicPr>
            <p:cNvPr id="4" name="Picture 3"/>
            <p:cNvPicPr>
              <a:picLocks noChangeAspect="1"/>
            </p:cNvPicPr>
            <p:nvPr/>
          </p:nvPicPr>
          <p:blipFill>
            <a:blip r:embed="rId2"/>
            <a:stretch>
              <a:fillRect/>
            </a:stretch>
          </p:blipFill>
          <p:spPr>
            <a:xfrm>
              <a:off x="762" y="428"/>
              <a:ext cx="12190476" cy="6857143"/>
            </a:xfrm>
            <a:prstGeom prst="rect">
              <a:avLst/>
            </a:prstGeom>
          </p:spPr>
        </p:pic>
        <p:sp>
          <p:nvSpPr>
            <p:cNvPr id="5" name="Rectangle 4"/>
            <p:cNvSpPr/>
            <p:nvPr/>
          </p:nvSpPr>
          <p:spPr>
            <a:xfrm>
              <a:off x="10490200" y="5829300"/>
              <a:ext cx="170180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0489438" y="80169"/>
              <a:ext cx="170180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9" name="Picture 8" descr="A black background with white text&#10;&#10;Description automatically generated">
            <a:extLst>
              <a:ext uri="{FF2B5EF4-FFF2-40B4-BE49-F238E27FC236}">
                <a16:creationId xmlns:a16="http://schemas.microsoft.com/office/drawing/2014/main" id="{6E705339-5061-D22A-1564-9277C059E1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6720" y="6217920"/>
            <a:ext cx="4133096" cy="731521"/>
          </a:xfrm>
          <a:prstGeom prst="rect">
            <a:avLst/>
          </a:prstGeom>
        </p:spPr>
      </p:pic>
    </p:spTree>
    <p:extLst>
      <p:ext uri="{BB962C8B-B14F-4D97-AF65-F5344CB8AC3E}">
        <p14:creationId xmlns:p14="http://schemas.microsoft.com/office/powerpoint/2010/main" val="9558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39" y="902557"/>
            <a:ext cx="10541000" cy="1325563"/>
          </a:xfrm>
        </p:spPr>
        <p:txBody>
          <a:bodyPr>
            <a:noAutofit/>
          </a:bodyPr>
          <a:lstStyle/>
          <a:p>
            <a:pPr algn="ctr"/>
            <a:r>
              <a:rPr lang="en-US" sz="5400" b="1" dirty="0">
                <a:latin typeface="+mn-lt"/>
              </a:rPr>
              <a:t>Law Faculty-based Exchange </a:t>
            </a:r>
            <a:r>
              <a:rPr lang="en-US" sz="5400" b="1" dirty="0" err="1">
                <a:latin typeface="+mn-lt"/>
              </a:rPr>
              <a:t>Programme</a:t>
            </a:r>
            <a:r>
              <a:rPr lang="en-US" sz="5400" b="1" dirty="0">
                <a:latin typeface="+mn-lt"/>
              </a:rPr>
              <a:t> 1</a:t>
            </a:r>
          </a:p>
        </p:txBody>
      </p:sp>
      <p:sp>
        <p:nvSpPr>
          <p:cNvPr id="3" name="Content Placeholder 2"/>
          <p:cNvSpPr>
            <a:spLocks noGrp="1"/>
          </p:cNvSpPr>
          <p:nvPr>
            <p:ph idx="1"/>
          </p:nvPr>
        </p:nvSpPr>
        <p:spPr>
          <a:xfrm>
            <a:off x="938389" y="2692867"/>
            <a:ext cx="10515600" cy="3278426"/>
          </a:xfrm>
        </p:spPr>
        <p:txBody>
          <a:bodyPr>
            <a:normAutofit fontScale="92500"/>
          </a:bodyPr>
          <a:lstStyle/>
          <a:p>
            <a:pPr marL="0" indent="0" algn="just">
              <a:buNone/>
            </a:pPr>
            <a:r>
              <a:rPr lang="en-US" sz="3200" dirty="0"/>
              <a:t>1.	Based on reciprocal bilateral exchange agreements</a:t>
            </a:r>
          </a:p>
          <a:p>
            <a:pPr marL="0" indent="0" algn="just">
              <a:buNone/>
            </a:pPr>
            <a:r>
              <a:rPr lang="en-US" sz="3200" dirty="0"/>
              <a:t>2.	You pay HKU fees</a:t>
            </a:r>
          </a:p>
          <a:p>
            <a:pPr marL="0" indent="0" algn="just">
              <a:buNone/>
            </a:pPr>
            <a:r>
              <a:rPr lang="en-US" sz="3200" dirty="0"/>
              <a:t>3.	You could graduate with your classmates</a:t>
            </a:r>
          </a:p>
          <a:p>
            <a:pPr marL="0" indent="0" algn="just">
              <a:buNone/>
            </a:pPr>
            <a:r>
              <a:rPr lang="en-US" sz="3200" dirty="0"/>
              <a:t>4.	Not requiring a deferral of your studies because you may transfer the credits you earn at host university to your HKU degree</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4</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130E0DAD-39B3-BEC3-0A07-D40EDF2B38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218277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9" y="599813"/>
            <a:ext cx="10515600" cy="1325563"/>
          </a:xfrm>
        </p:spPr>
        <p:txBody>
          <a:bodyPr>
            <a:noAutofit/>
          </a:bodyPr>
          <a:lstStyle/>
          <a:p>
            <a:pPr algn="ctr"/>
            <a:r>
              <a:rPr lang="en-US" sz="5400" b="1" dirty="0">
                <a:latin typeface="+mn-lt"/>
              </a:rPr>
              <a:t>Law Faculty-based Exchange </a:t>
            </a:r>
            <a:r>
              <a:rPr lang="en-US" sz="5400" b="1" dirty="0" err="1">
                <a:latin typeface="+mn-lt"/>
              </a:rPr>
              <a:t>Programme</a:t>
            </a:r>
            <a:r>
              <a:rPr lang="en-US" sz="5400" b="1" dirty="0">
                <a:latin typeface="+mn-lt"/>
              </a:rPr>
              <a:t> 2</a:t>
            </a:r>
          </a:p>
        </p:txBody>
      </p:sp>
      <p:sp>
        <p:nvSpPr>
          <p:cNvPr id="3" name="Content Placeholder 2"/>
          <p:cNvSpPr>
            <a:spLocks noGrp="1"/>
          </p:cNvSpPr>
          <p:nvPr>
            <p:ph idx="1"/>
          </p:nvPr>
        </p:nvSpPr>
        <p:spPr>
          <a:xfrm>
            <a:off x="972424" y="2676088"/>
            <a:ext cx="10515600" cy="3582099"/>
          </a:xfrm>
        </p:spPr>
        <p:txBody>
          <a:bodyPr>
            <a:noAutofit/>
          </a:bodyPr>
          <a:lstStyle/>
          <a:p>
            <a:pPr marL="0" indent="0" algn="just">
              <a:buNone/>
            </a:pPr>
            <a:r>
              <a:rPr lang="en-US" sz="3200" dirty="0"/>
              <a:t>TWO </a:t>
            </a:r>
            <a:r>
              <a:rPr lang="en-US" sz="3200" dirty="0" err="1"/>
              <a:t>programmes</a:t>
            </a:r>
            <a:r>
              <a:rPr lang="en-US" sz="3200" dirty="0"/>
              <a:t>:</a:t>
            </a:r>
          </a:p>
          <a:p>
            <a:pPr marL="0" indent="0" algn="just">
              <a:buNone/>
            </a:pPr>
            <a:r>
              <a:rPr lang="en-US" sz="3200" dirty="0"/>
              <a:t>1.	Law Faculty-based Exchange Programme (reciprocal bilateral exchange agreements)</a:t>
            </a:r>
          </a:p>
          <a:p>
            <a:pPr marL="514350" indent="-514350" algn="just">
              <a:buAutoNum type="arabicPeriod"/>
            </a:pPr>
            <a:endParaRPr lang="en-US" sz="1200" dirty="0"/>
          </a:p>
          <a:p>
            <a:pPr marL="0" indent="0" algn="just">
              <a:buNone/>
            </a:pPr>
            <a:r>
              <a:rPr lang="en-US" sz="3200" dirty="0"/>
              <a:t>2.	Faculty of Law Visiting Student Programme (without exchange agreement)</a:t>
            </a:r>
          </a:p>
        </p:txBody>
      </p:sp>
      <p:sp>
        <p:nvSpPr>
          <p:cNvPr id="4" name="投影片編號版面配置區 3"/>
          <p:cNvSpPr>
            <a:spLocks noGrp="1"/>
          </p:cNvSpPr>
          <p:nvPr>
            <p:ph type="sldNum" sz="quarter" idx="12"/>
          </p:nvPr>
        </p:nvSpPr>
        <p:spPr/>
        <p:txBody>
          <a:bodyPr/>
          <a:lstStyle/>
          <a:p>
            <a:fld id="{36B41541-85EA-4F09-A601-8A40ABD673CB}" type="slidenum">
              <a:rPr lang="en-US" smtClean="0"/>
              <a:t>5</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97903F75-8450-AF40-99A6-5E1A28CAB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321189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139" y="791557"/>
            <a:ext cx="10515600" cy="1325563"/>
          </a:xfrm>
        </p:spPr>
        <p:txBody>
          <a:bodyPr>
            <a:normAutofit fontScale="90000"/>
          </a:bodyPr>
          <a:lstStyle/>
          <a:p>
            <a:pPr algn="ctr"/>
            <a:r>
              <a:rPr lang="en-US" sz="5400" b="1" dirty="0">
                <a:latin typeface="+mn-lt"/>
              </a:rPr>
              <a:t>*Visiting Student Programme (VSS)</a:t>
            </a:r>
          </a:p>
        </p:txBody>
      </p:sp>
      <p:sp>
        <p:nvSpPr>
          <p:cNvPr id="3" name="Content Placeholder 2"/>
          <p:cNvSpPr>
            <a:spLocks noGrp="1"/>
          </p:cNvSpPr>
          <p:nvPr>
            <p:ph idx="1"/>
          </p:nvPr>
        </p:nvSpPr>
        <p:spPr>
          <a:xfrm>
            <a:off x="793044" y="2290194"/>
            <a:ext cx="10515600" cy="4253219"/>
          </a:xfrm>
        </p:spPr>
        <p:txBody>
          <a:bodyPr>
            <a:normAutofit fontScale="92500" lnSpcReduction="10000"/>
          </a:bodyPr>
          <a:lstStyle/>
          <a:p>
            <a:pPr marL="0" indent="0" algn="just">
              <a:buNone/>
            </a:pPr>
            <a:r>
              <a:rPr lang="en-US" sz="3100" dirty="0"/>
              <a:t>1.	To spend a year at top rank universities with which we do not have exchange agreement (includes 1 FY student for Hertford College, Oxford &amp; 1-2 FY students for Caius College, Cambridge)</a:t>
            </a:r>
          </a:p>
          <a:p>
            <a:pPr marL="0" indent="0" algn="just">
              <a:buNone/>
            </a:pPr>
            <a:r>
              <a:rPr lang="en-US" sz="3100" dirty="0"/>
              <a:t>2.	Other selected students may apply to other colleges e.g. St Catherine at Oxford or LSE on your own initiative</a:t>
            </a:r>
          </a:p>
          <a:p>
            <a:pPr marL="0" indent="0" algn="just">
              <a:buNone/>
            </a:pPr>
            <a:r>
              <a:rPr lang="en-US" sz="3100" dirty="0"/>
              <a:t>3.	Shortlisted candidates may be invited for an interview. </a:t>
            </a:r>
          </a:p>
          <a:p>
            <a:pPr marL="0" indent="0" algn="just">
              <a:buNone/>
            </a:pPr>
            <a:r>
              <a:rPr lang="en-US" altLang="zh-HK" sz="3100" dirty="0"/>
              <a:t>4.	Maximum number of students to be selected under VSS is currently set as </a:t>
            </a:r>
            <a:r>
              <a:rPr lang="en-US" altLang="zh-HK" sz="3100" u="sng" dirty="0"/>
              <a:t>10</a:t>
            </a:r>
          </a:p>
          <a:p>
            <a:pPr marL="457200" indent="-457200">
              <a:buFont typeface="+mj-lt"/>
              <a:buAutoNum type="arabicPeriod"/>
            </a:pPr>
            <a:endParaRPr lang="en-US" sz="2400" dirty="0"/>
          </a:p>
        </p:txBody>
      </p:sp>
      <p:sp>
        <p:nvSpPr>
          <p:cNvPr id="4" name="投影片編號版面配置區 3"/>
          <p:cNvSpPr>
            <a:spLocks noGrp="1"/>
          </p:cNvSpPr>
          <p:nvPr>
            <p:ph type="sldNum" sz="quarter" idx="12"/>
          </p:nvPr>
        </p:nvSpPr>
        <p:spPr/>
        <p:txBody>
          <a:bodyPr/>
          <a:lstStyle/>
          <a:p>
            <a:fld id="{36B41541-85EA-4F09-A601-8A40ABD673CB}" type="slidenum">
              <a:rPr lang="en-US" smtClean="0"/>
              <a:t>6</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018F7A5E-10C4-36DF-13C4-DF381B7829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298232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66" y="562062"/>
            <a:ext cx="10515600" cy="1650737"/>
          </a:xfrm>
        </p:spPr>
        <p:txBody>
          <a:bodyPr>
            <a:normAutofit/>
          </a:bodyPr>
          <a:lstStyle/>
          <a:p>
            <a:pPr algn="ctr"/>
            <a:r>
              <a:rPr lang="en-US" sz="5400" b="1" dirty="0">
                <a:latin typeface="+mn-lt"/>
              </a:rPr>
              <a:t>Application under the VSS</a:t>
            </a:r>
          </a:p>
        </p:txBody>
      </p:sp>
      <p:sp>
        <p:nvSpPr>
          <p:cNvPr id="3" name="Content Placeholder 2"/>
          <p:cNvSpPr>
            <a:spLocks noGrp="1"/>
          </p:cNvSpPr>
          <p:nvPr>
            <p:ph idx="1"/>
          </p:nvPr>
        </p:nvSpPr>
        <p:spPr>
          <a:xfrm>
            <a:off x="838200" y="2374084"/>
            <a:ext cx="10515600" cy="3842158"/>
          </a:xfrm>
        </p:spPr>
        <p:txBody>
          <a:bodyPr>
            <a:normAutofit fontScale="92500" lnSpcReduction="10000"/>
          </a:bodyPr>
          <a:lstStyle/>
          <a:p>
            <a:pPr marL="0" indent="0" algn="just">
              <a:buNone/>
            </a:pPr>
            <a:r>
              <a:rPr lang="en-US" sz="3100" dirty="0"/>
              <a:t>1.	Using the same application form, you can put </a:t>
            </a:r>
            <a:r>
              <a:rPr lang="en-US" sz="3100" u="sng" dirty="0"/>
              <a:t>more than one choice </a:t>
            </a:r>
            <a:r>
              <a:rPr lang="en-US" sz="3100" dirty="0"/>
              <a:t>on it</a:t>
            </a:r>
          </a:p>
          <a:p>
            <a:pPr marL="0" indent="0" algn="just">
              <a:buNone/>
            </a:pPr>
            <a:r>
              <a:rPr lang="en-US" sz="3100" dirty="0"/>
              <a:t>2.	Selected students take one year leave of absence from HKU</a:t>
            </a:r>
          </a:p>
          <a:p>
            <a:pPr marL="0" indent="0" algn="just">
              <a:buNone/>
            </a:pPr>
            <a:r>
              <a:rPr lang="en-US" sz="3100" dirty="0"/>
              <a:t>3.	Excused payment of HKU fees but pay host’s fees</a:t>
            </a:r>
          </a:p>
          <a:p>
            <a:pPr marL="0" indent="0" algn="just">
              <a:buNone/>
            </a:pPr>
            <a:r>
              <a:rPr lang="en-US" sz="3100" dirty="0"/>
              <a:t>4.	Subject to approval of study plan, courses taken at approved hosts may be transferred into your HKU degree without delay in graduation</a:t>
            </a:r>
          </a:p>
          <a:p>
            <a:endParaRPr lang="en-US" dirty="0"/>
          </a:p>
        </p:txBody>
      </p:sp>
      <p:sp>
        <p:nvSpPr>
          <p:cNvPr id="4" name="投影片編號版面配置區 3"/>
          <p:cNvSpPr>
            <a:spLocks noGrp="1"/>
          </p:cNvSpPr>
          <p:nvPr>
            <p:ph type="sldNum" sz="quarter" idx="12"/>
          </p:nvPr>
        </p:nvSpPr>
        <p:spPr/>
        <p:txBody>
          <a:bodyPr/>
          <a:lstStyle/>
          <a:p>
            <a:fld id="{36B41541-85EA-4F09-A601-8A40ABD673CB}" type="slidenum">
              <a:rPr lang="en-US" smtClean="0"/>
              <a:t>7</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85140F56-15FF-13B3-BEF4-C90A830B1D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158474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11" y="620785"/>
            <a:ext cx="10515600" cy="1670505"/>
          </a:xfrm>
        </p:spPr>
        <p:txBody>
          <a:bodyPr>
            <a:normAutofit/>
          </a:bodyPr>
          <a:lstStyle/>
          <a:p>
            <a:pPr algn="ctr"/>
            <a:r>
              <a:rPr lang="en-US" sz="5400" b="1" dirty="0">
                <a:latin typeface="+mn-lt"/>
              </a:rPr>
              <a:t>Eligibility for Law Exchange</a:t>
            </a:r>
          </a:p>
        </p:txBody>
      </p:sp>
      <p:sp>
        <p:nvSpPr>
          <p:cNvPr id="3" name="Content Placeholder 2"/>
          <p:cNvSpPr>
            <a:spLocks noGrp="1"/>
          </p:cNvSpPr>
          <p:nvPr>
            <p:ph idx="1"/>
          </p:nvPr>
        </p:nvSpPr>
        <p:spPr>
          <a:xfrm>
            <a:off x="804333" y="2291291"/>
            <a:ext cx="10515600" cy="3945924"/>
          </a:xfrm>
        </p:spPr>
        <p:txBody>
          <a:bodyPr>
            <a:normAutofit/>
          </a:bodyPr>
          <a:lstStyle/>
          <a:p>
            <a:pPr algn="just">
              <a:lnSpc>
                <a:spcPct val="120000"/>
              </a:lnSpc>
            </a:pPr>
            <a:r>
              <a:rPr lang="en-US" sz="3200" dirty="0"/>
              <a:t>LLB: 3rd or 4th year</a:t>
            </a:r>
          </a:p>
          <a:p>
            <a:pPr algn="just">
              <a:lnSpc>
                <a:spcPct val="120000"/>
              </a:lnSpc>
            </a:pPr>
            <a:r>
              <a:rPr lang="en-US" sz="3200" dirty="0"/>
              <a:t>Integrated degree: 4th or 5th year</a:t>
            </a:r>
          </a:p>
          <a:p>
            <a:pPr algn="just">
              <a:lnSpc>
                <a:spcPct val="120000"/>
              </a:lnSpc>
            </a:pPr>
            <a:r>
              <a:rPr lang="en-US" altLang="zh-HK" sz="3200" dirty="0"/>
              <a:t>Students with a CGPA of 3.3 or above have a relatively higher chance of getting a placement in the programme but students marginally miss the requirements may also be considered.</a:t>
            </a:r>
          </a:p>
          <a:p>
            <a:pPr algn="just"/>
            <a:endParaRPr lang="en-US" altLang="zh-HK" sz="3600" dirty="0"/>
          </a:p>
          <a:p>
            <a:pPr algn="just"/>
            <a:endParaRPr lang="en-SG" sz="3600" dirty="0"/>
          </a:p>
          <a:p>
            <a:pPr algn="just"/>
            <a:endParaRPr lang="en-SG" sz="3600" dirty="0"/>
          </a:p>
          <a:p>
            <a:pPr algn="just"/>
            <a:endParaRPr lang="en-US" sz="3600" dirty="0"/>
          </a:p>
        </p:txBody>
      </p:sp>
      <p:sp>
        <p:nvSpPr>
          <p:cNvPr id="4" name="投影片編號版面配置區 3"/>
          <p:cNvSpPr>
            <a:spLocks noGrp="1"/>
          </p:cNvSpPr>
          <p:nvPr>
            <p:ph type="sldNum" sz="quarter" idx="12"/>
          </p:nvPr>
        </p:nvSpPr>
        <p:spPr/>
        <p:txBody>
          <a:bodyPr/>
          <a:lstStyle/>
          <a:p>
            <a:fld id="{36B41541-85EA-4F09-A601-8A40ABD673CB}" type="slidenum">
              <a:rPr lang="en-US" smtClean="0"/>
              <a:t>8</a:t>
            </a:fld>
            <a:endParaRPr lang="en-US"/>
          </a:p>
        </p:txBody>
      </p:sp>
      <p:pic>
        <p:nvPicPr>
          <p:cNvPr id="6" name="Picture 5" descr="A black background with white text&#10;&#10;Description automatically generated">
            <a:extLst>
              <a:ext uri="{FF2B5EF4-FFF2-40B4-BE49-F238E27FC236}">
                <a16:creationId xmlns:a16="http://schemas.microsoft.com/office/drawing/2014/main" id="{DCADB6EC-4CFE-E71C-2AE5-80B851D7BC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145496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06" y="469783"/>
            <a:ext cx="11073468" cy="1880673"/>
          </a:xfrm>
        </p:spPr>
        <p:txBody>
          <a:bodyPr>
            <a:normAutofit/>
          </a:bodyPr>
          <a:lstStyle/>
          <a:p>
            <a:pPr algn="ctr"/>
            <a:r>
              <a:rPr lang="en-US" altLang="zh-HK" sz="5400" b="1" dirty="0">
                <a:solidFill>
                  <a:schemeClr val="bg1"/>
                </a:solidFill>
                <a:latin typeface="Calibri" panose="020F0502020204030204" pitchFamily="34" charset="0"/>
              </a:rPr>
              <a:t>Securing The Best Exchange Options</a:t>
            </a:r>
            <a:endParaRPr lang="zh-HK" altLang="en-US" sz="5400" b="1" dirty="0">
              <a:solidFill>
                <a:schemeClr val="bg1"/>
              </a:solidFill>
              <a:latin typeface="Calibri" panose="020F0502020204030204" pitchFamily="34" charset="0"/>
            </a:endParaRPr>
          </a:p>
        </p:txBody>
      </p:sp>
      <p:sp>
        <p:nvSpPr>
          <p:cNvPr id="3" name="Content Placeholder 2"/>
          <p:cNvSpPr>
            <a:spLocks noGrp="1"/>
          </p:cNvSpPr>
          <p:nvPr>
            <p:ph idx="1"/>
          </p:nvPr>
        </p:nvSpPr>
        <p:spPr>
          <a:xfrm>
            <a:off x="740776" y="2350456"/>
            <a:ext cx="10972799" cy="3698005"/>
          </a:xfrm>
        </p:spPr>
        <p:txBody>
          <a:bodyPr>
            <a:normAutofit/>
          </a:bodyPr>
          <a:lstStyle/>
          <a:p>
            <a:pPr algn="just"/>
            <a:r>
              <a:rPr lang="en-US" altLang="zh-HK" sz="3200" dirty="0">
                <a:latin typeface="Calibri" panose="020F0502020204030204" pitchFamily="34" charset="0"/>
              </a:rPr>
              <a:t>We take both overall CGPA and Law CGPA into account.</a:t>
            </a:r>
          </a:p>
          <a:p>
            <a:pPr algn="just"/>
            <a:r>
              <a:rPr lang="en-US" altLang="zh-HK" sz="3200" dirty="0">
                <a:latin typeface="Calibri" panose="020F0502020204030204" pitchFamily="34" charset="0"/>
              </a:rPr>
              <a:t>We try to be fair between the different schools in allocating the very best places.</a:t>
            </a:r>
          </a:p>
          <a:p>
            <a:pPr algn="just"/>
            <a:r>
              <a:rPr lang="en-US" altLang="zh-HK" sz="3200" dirty="0">
                <a:latin typeface="Calibri" panose="020F0502020204030204" pitchFamily="34" charset="0"/>
              </a:rPr>
              <a:t>The best law students are usually keen and active readers of primary and secondary materials, active participants in class discussions.</a:t>
            </a:r>
            <a:endParaRPr lang="zh-HK" altLang="en-US" sz="32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786552EB-1271-4E29-8A99-07BD8F448BCE}" type="slidenum">
              <a:rPr lang="en-US" smtClean="0"/>
              <a:pPr/>
              <a:t>9</a:t>
            </a:fld>
            <a:endParaRPr lang="en-US" dirty="0"/>
          </a:p>
        </p:txBody>
      </p:sp>
      <p:pic>
        <p:nvPicPr>
          <p:cNvPr id="6" name="Picture 5" descr="A black background with white text&#10;&#10;Description automatically generated">
            <a:extLst>
              <a:ext uri="{FF2B5EF4-FFF2-40B4-BE49-F238E27FC236}">
                <a16:creationId xmlns:a16="http://schemas.microsoft.com/office/drawing/2014/main" id="{ACB7B145-6818-1A13-6D13-8CA6846CAA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20" y="6217920"/>
            <a:ext cx="4133313" cy="731520"/>
          </a:xfrm>
          <a:prstGeom prst="rect">
            <a:avLst/>
          </a:prstGeom>
        </p:spPr>
      </p:pic>
    </p:spTree>
    <p:extLst>
      <p:ext uri="{BB962C8B-B14F-4D97-AF65-F5344CB8AC3E}">
        <p14:creationId xmlns:p14="http://schemas.microsoft.com/office/powerpoint/2010/main" val="1777044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F5D33FABBA343BDC2244C2C4BB49F" ma:contentTypeVersion="15" ma:contentTypeDescription="Create a new document." ma:contentTypeScope="" ma:versionID="1a6072a637318fb849c98e1ca09112ce">
  <xsd:schema xmlns:xsd="http://www.w3.org/2001/XMLSchema" xmlns:xs="http://www.w3.org/2001/XMLSchema" xmlns:p="http://schemas.microsoft.com/office/2006/metadata/properties" xmlns:ns2="dbe9f211-02f2-42f7-8264-7ca0c3e8564a" xmlns:ns3="5e292224-74b7-452a-878a-375f70c28e87" targetNamespace="http://schemas.microsoft.com/office/2006/metadata/properties" ma:root="true" ma:fieldsID="22add502d46ccbe1b8adcac4c810ca0a" ns2:_="" ns3:_="">
    <xsd:import namespace="dbe9f211-02f2-42f7-8264-7ca0c3e8564a"/>
    <xsd:import namespace="5e292224-74b7-452a-878a-375f70c28e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9f211-02f2-42f7-8264-7ca0c3e856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717eb59-a66e-4a6c-9b74-376682b8c69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292224-74b7-452a-878a-375f70c28e8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a69b643-7599-4d44-8a9f-666954aafd7a}" ma:internalName="TaxCatchAll" ma:showField="CatchAllData" ma:web="5e292224-74b7-452a-878a-375f70c28e8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e9f211-02f2-42f7-8264-7ca0c3e8564a">
      <Terms xmlns="http://schemas.microsoft.com/office/infopath/2007/PartnerControls"/>
    </lcf76f155ced4ddcb4097134ff3c332f>
    <TaxCatchAll xmlns="5e292224-74b7-452a-878a-375f70c28e8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7587A9-86C6-4AD4-BB19-ED4304539C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e9f211-02f2-42f7-8264-7ca0c3e8564a"/>
    <ds:schemaRef ds:uri="5e292224-74b7-452a-878a-375f70c28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9BD2C0-C1EF-45EF-8C6D-317C61B6BD6A}">
  <ds:schemaRefs>
    <ds:schemaRef ds:uri="dbe9f211-02f2-42f7-8264-7ca0c3e8564a"/>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5e292224-74b7-452a-878a-375f70c28e87"/>
    <ds:schemaRef ds:uri="http://purl.org/dc/terms/"/>
  </ds:schemaRefs>
</ds:datastoreItem>
</file>

<file path=customXml/itemProps3.xml><?xml version="1.0" encoding="utf-8"?>
<ds:datastoreItem xmlns:ds="http://schemas.openxmlformats.org/officeDocument/2006/customXml" ds:itemID="{3105834D-227C-40AD-9D36-1B96B8A9FF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54447</TotalTime>
  <Words>2638</Words>
  <Application>Microsoft Office PowerPoint</Application>
  <PresentationFormat>Widescreen</PresentationFormat>
  <Paragraphs>172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PMingLiU</vt:lpstr>
      <vt:lpstr>Calibri</vt:lpstr>
      <vt:lpstr>Century Gothic</vt:lpstr>
      <vt:lpstr>Wingdings 3</vt:lpstr>
      <vt:lpstr>Ion Boardroom</vt:lpstr>
      <vt:lpstr>Faculty of Law - Going on Exchange 25/26 &amp; beyond  (Subject to the prevailing exchange policies of HKU, our Faculty and the partner universities from time to time)</vt:lpstr>
      <vt:lpstr>Objectives of the Exchange Team</vt:lpstr>
      <vt:lpstr>What are the available Exchange Schemes at HKU? </vt:lpstr>
      <vt:lpstr>Law Faculty-based Exchange Programme 1</vt:lpstr>
      <vt:lpstr>Law Faculty-based Exchange Programme 2</vt:lpstr>
      <vt:lpstr>*Visiting Student Programme (VSS)</vt:lpstr>
      <vt:lpstr>Application under the VSS</vt:lpstr>
      <vt:lpstr>Eligibility for Law Exchange</vt:lpstr>
      <vt:lpstr>Securing The Best Exchange Options</vt:lpstr>
      <vt:lpstr>Choosing hosts</vt:lpstr>
      <vt:lpstr>Withdrawal of offer</vt:lpstr>
      <vt:lpstr>Course Selection guidelines: *Restructuring of courses</vt:lpstr>
      <vt:lpstr>Course Selection guidelines: *Credit transfer 1</vt:lpstr>
      <vt:lpstr>Course Selection guidelines: *Credit transfer 2</vt:lpstr>
      <vt:lpstr>Course Selection guidelines: *Credit transfer 3</vt:lpstr>
      <vt:lpstr>Course Selection guidelines: *Credit transfer 3</vt:lpstr>
      <vt:lpstr>Course Selection guidelines: *PCLL pre-requisites</vt:lpstr>
      <vt:lpstr>Course Selection guidelines: *True Law Elective Rule</vt:lpstr>
      <vt:lpstr>Preparing Study Plan: *When to submit exchange study plan</vt:lpstr>
      <vt:lpstr>Preparing Study Plan   You may download exchange study plan at https://www.law.hku.hk/current-students/outgoing-exchange-programme-application-forms/ </vt:lpstr>
      <vt:lpstr>Preparing Study Plan: *Transfer of courses</vt:lpstr>
      <vt:lpstr>Preparing Study Plan: *Approval for LLB Core</vt:lpstr>
      <vt:lpstr>Preparing Study Plan: *Approval for PCLL pre-requisites</vt:lpstr>
      <vt:lpstr>Preparing Study Plan: *For Illustration only</vt:lpstr>
      <vt:lpstr>PowerPoint Presentation</vt:lpstr>
      <vt:lpstr>Integrated Degree – continued 1 </vt:lpstr>
      <vt:lpstr>Integrated Degrees – continued 2</vt:lpstr>
      <vt:lpstr>Sharing session </vt:lpstr>
      <vt:lpstr>Frequently Asked Questions (FAQ) </vt:lpstr>
      <vt:lpstr>Frequently Asked Questions (FAQ)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of Law - Going on Exchange 19/20 &amp; beyond</dc:title>
  <dc:creator>law</dc:creator>
  <cp:lastModifiedBy>Tristan Wong</cp:lastModifiedBy>
  <cp:revision>117</cp:revision>
  <cp:lastPrinted>2020-10-30T09:54:33Z</cp:lastPrinted>
  <dcterms:created xsi:type="dcterms:W3CDTF">2018-09-11T02:46:03Z</dcterms:created>
  <dcterms:modified xsi:type="dcterms:W3CDTF">2024-11-14T08:43:43Z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0x0101003BDF5D33FABBA343BDC2244C2C4BB49F</vt:lpwstr>
  </property>
  <property fmtid="{D5CDD505-2E9C-101B-9397-08002B2CF9AE}" pid="3" name="MediaServiceImageTags">
    <vt:lpwstr/>
  </property>
</Properties>
</file>