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57" r:id="rId3"/>
    <p:sldId id="258" r:id="rId4"/>
    <p:sldId id="260" r:id="rId5"/>
    <p:sldId id="259" r:id="rId6"/>
    <p:sldId id="261" r:id="rId7"/>
    <p:sldId id="262" r:id="rId8"/>
    <p:sldId id="286" r:id="rId9"/>
    <p:sldId id="263" r:id="rId10"/>
    <p:sldId id="264"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512"/>
    <a:srgbClr val="B7A266"/>
    <a:srgbClr val="E7EAED"/>
    <a:srgbClr val="CCD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3705" autoAdjust="0"/>
  </p:normalViewPr>
  <p:slideViewPr>
    <p:cSldViewPr snapToGrid="0">
      <p:cViewPr varScale="1">
        <p:scale>
          <a:sx n="104" d="100"/>
          <a:sy n="104" d="100"/>
        </p:scale>
        <p:origin x="10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B71DD-839E-455C-94E5-D2116D4DF155}"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993A8-1831-4D5C-822B-6A1EAC202E1B}" type="slidenum">
              <a:rPr lang="en-GB" smtClean="0"/>
              <a:t>‹#›</a:t>
            </a:fld>
            <a:endParaRPr lang="en-GB"/>
          </a:p>
        </p:txBody>
      </p:sp>
    </p:spTree>
    <p:extLst>
      <p:ext uri="{BB962C8B-B14F-4D97-AF65-F5344CB8AC3E}">
        <p14:creationId xmlns:p14="http://schemas.microsoft.com/office/powerpoint/2010/main" val="61770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1993A8-1831-4D5C-822B-6A1EAC202E1B}" type="slidenum">
              <a:rPr lang="en-GB" smtClean="0"/>
              <a:t>28</a:t>
            </a:fld>
            <a:endParaRPr lang="en-GB"/>
          </a:p>
        </p:txBody>
      </p:sp>
    </p:spTree>
    <p:extLst>
      <p:ext uri="{BB962C8B-B14F-4D97-AF65-F5344CB8AC3E}">
        <p14:creationId xmlns:p14="http://schemas.microsoft.com/office/powerpoint/2010/main" val="410546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FCBA-F8A8-300D-8BAD-1912BF292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A8F4D8-F209-BA31-8C1B-F5770B411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11264-4164-684C-2A31-EDCB648BF24A}"/>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58656218-02ED-52FF-6A49-672B70A87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A1E1D-BB60-2D3E-5712-E915D7C3FEA7}"/>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328039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D499-5358-0C5A-CAE2-C1D48EBF9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702312-C2ED-12EF-BC91-5F1DD6A6F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9C0AF-E6C2-02D3-ACDA-8E1120126376}"/>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6DFB9C1E-745A-EB92-7856-FECCB0562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49AE1-D157-125D-26B9-A3F3ABAC9094}"/>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172605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16230-7AE3-CD70-9B58-57408ECDAF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C6804-DF0C-3408-8157-5220827E6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AF0B9-5350-64BF-4157-AE88DD75E379}"/>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502DF324-7EF7-FE3D-9043-0ADD6E49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83773-D4B0-1BDB-9370-F68E926F4225}"/>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270449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FBB9-FD7D-D2B4-D3D7-CD6E36B7A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0EE6C-01C5-CCE5-8B4D-5F724EE6B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2CF98-D4F4-9680-8DB3-F718FAC0BE53}"/>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4101E6D1-BFC2-974A-4854-89A679517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3D162-E6EF-4C66-24D4-B79CCB976047}"/>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273028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6F83-11D1-4A04-7695-3779EEB5DE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DDB44-122A-ADAC-F1AF-BB589E3282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AD0A04-FC6C-F4E1-C739-32963D798A43}"/>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3C2C74BA-5296-FAB7-5408-7F08D62B2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9C19F-1502-6BF4-8CCC-3CBF00FC2A88}"/>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336168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5E18-7C2C-4D70-D8F4-5D117A49E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DC12E-B487-36D7-B88B-48A1E67565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30720-2773-8D25-8964-A745BC91E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781FC-68A1-7AD2-901F-29F5F8C48E32}"/>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6" name="Footer Placeholder 5">
            <a:extLst>
              <a:ext uri="{FF2B5EF4-FFF2-40B4-BE49-F238E27FC236}">
                <a16:creationId xmlns:a16="http://schemas.microsoft.com/office/drawing/2014/main" id="{D5E36EFB-5275-0A86-42CA-33762DC49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B3AB3-46EC-46DF-D4BC-0B582D4A5A0A}"/>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52388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D2B-5CC7-1748-09A5-99CFBD8A11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CDF04-3DD8-CC55-6E76-ED34B18AB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AED73-78C8-E156-C95D-E3F28DD54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E4F21-4B49-3883-2B0E-1B002E3AD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0E7CCF-29A0-2FAD-F521-B4735734B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3C862-4C14-7770-D978-3B848574D2A5}"/>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8" name="Footer Placeholder 7">
            <a:extLst>
              <a:ext uri="{FF2B5EF4-FFF2-40B4-BE49-F238E27FC236}">
                <a16:creationId xmlns:a16="http://schemas.microsoft.com/office/drawing/2014/main" id="{7DC597BB-0CA1-6687-8F03-E79F79A91A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986061-9C4A-7CD6-5C62-BB10BF7B96A2}"/>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205819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80E7-322D-9996-B519-82B32DAE6E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52155-DCF0-E3CA-A92C-1F6FFC82F5E9}"/>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4" name="Footer Placeholder 3">
            <a:extLst>
              <a:ext uri="{FF2B5EF4-FFF2-40B4-BE49-F238E27FC236}">
                <a16:creationId xmlns:a16="http://schemas.microsoft.com/office/drawing/2014/main" id="{14B300FC-9673-9822-1734-BC40E048A3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3D74E-77D6-03DE-7901-979CA374E2DD}"/>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335552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EEFCA-44EA-C325-E339-A6A33E927C52}"/>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3" name="Footer Placeholder 2">
            <a:extLst>
              <a:ext uri="{FF2B5EF4-FFF2-40B4-BE49-F238E27FC236}">
                <a16:creationId xmlns:a16="http://schemas.microsoft.com/office/drawing/2014/main" id="{A89A612B-1B5C-7839-B32E-967EF81C19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F030B-0B50-15A4-6910-65D863EF4BDC}"/>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100938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86DE-6455-397D-5C74-F8D8EBF73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B1283F-8DC0-570B-FE9B-78889EE43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63887-A2A6-8B0D-6C5B-72C136490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AEDE9-E3E7-1CA9-F3BB-6BDEB1756140}"/>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6" name="Footer Placeholder 5">
            <a:extLst>
              <a:ext uri="{FF2B5EF4-FFF2-40B4-BE49-F238E27FC236}">
                <a16:creationId xmlns:a16="http://schemas.microsoft.com/office/drawing/2014/main" id="{CD6A726E-E370-A4BF-E293-5260A3988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81216-2A5C-5F94-025A-27126C299920}"/>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310811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83BE-7798-1C59-6BCB-9196085DD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A148B-977F-8CFC-0EC3-EB5C64184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13A9A3-A431-8A59-2A7B-7DEE82862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ADA89-630B-4B2F-FF5B-24523CB71064}"/>
              </a:ext>
            </a:extLst>
          </p:cNvPr>
          <p:cNvSpPr>
            <a:spLocks noGrp="1"/>
          </p:cNvSpPr>
          <p:nvPr>
            <p:ph type="dt" sz="half" idx="10"/>
          </p:nvPr>
        </p:nvSpPr>
        <p:spPr/>
        <p:txBody>
          <a:bodyPr/>
          <a:lstStyle/>
          <a:p>
            <a:fld id="{1EFC8AA9-67DC-764F-B06F-7E191B4BD31E}" type="datetimeFigureOut">
              <a:rPr lang="en-US" smtClean="0"/>
              <a:t>11/18/2025</a:t>
            </a:fld>
            <a:endParaRPr lang="en-US"/>
          </a:p>
        </p:txBody>
      </p:sp>
      <p:sp>
        <p:nvSpPr>
          <p:cNvPr id="6" name="Footer Placeholder 5">
            <a:extLst>
              <a:ext uri="{FF2B5EF4-FFF2-40B4-BE49-F238E27FC236}">
                <a16:creationId xmlns:a16="http://schemas.microsoft.com/office/drawing/2014/main" id="{52AB43CD-55EB-18BE-7DD9-A95F55ACE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72B17-D441-E32D-705C-A0391C12A720}"/>
              </a:ext>
            </a:extLst>
          </p:cNvPr>
          <p:cNvSpPr>
            <a:spLocks noGrp="1"/>
          </p:cNvSpPr>
          <p:nvPr>
            <p:ph type="sldNum" sz="quarter" idx="12"/>
          </p:nvPr>
        </p:nvSpPr>
        <p:spPr/>
        <p:txBody>
          <a:bodyPr/>
          <a:lstStyle/>
          <a:p>
            <a:fld id="{30CE2A68-EB16-0F4E-BA2C-764DFE98912F}" type="slidenum">
              <a:rPr lang="en-US" smtClean="0"/>
              <a:t>‹#›</a:t>
            </a:fld>
            <a:endParaRPr lang="en-US"/>
          </a:p>
        </p:txBody>
      </p:sp>
    </p:spTree>
    <p:extLst>
      <p:ext uri="{BB962C8B-B14F-4D97-AF65-F5344CB8AC3E}">
        <p14:creationId xmlns:p14="http://schemas.microsoft.com/office/powerpoint/2010/main" val="326655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1C3BC-1047-0125-C476-F66A25580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8E09B-EE0A-582D-DDD5-DA57A1DB4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70E9D-3BF2-2F9E-196E-85D28BA29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FC8AA9-67DC-764F-B06F-7E191B4BD31E}" type="datetimeFigureOut">
              <a:rPr lang="en-US" smtClean="0"/>
              <a:t>11/18/2025</a:t>
            </a:fld>
            <a:endParaRPr lang="en-US"/>
          </a:p>
        </p:txBody>
      </p:sp>
      <p:sp>
        <p:nvSpPr>
          <p:cNvPr id="5" name="Footer Placeholder 4">
            <a:extLst>
              <a:ext uri="{FF2B5EF4-FFF2-40B4-BE49-F238E27FC236}">
                <a16:creationId xmlns:a16="http://schemas.microsoft.com/office/drawing/2014/main" id="{E0A57518-29AB-03CA-11DE-EA5D67088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D31951-E8E4-1CB5-831B-4E51D62F4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CE2A68-EB16-0F4E-BA2C-764DFE98912F}" type="slidenum">
              <a:rPr lang="en-US" smtClean="0"/>
              <a:t>‹#›</a:t>
            </a:fld>
            <a:endParaRPr lang="en-US"/>
          </a:p>
        </p:txBody>
      </p:sp>
    </p:spTree>
    <p:extLst>
      <p:ext uri="{BB962C8B-B14F-4D97-AF65-F5344CB8AC3E}">
        <p14:creationId xmlns:p14="http://schemas.microsoft.com/office/powerpoint/2010/main" val="1691241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w.hku.hk/current-students/outgoing-exchange-programme-application-fo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w.hku.hk/wp-content/uploads/2025/10/Last-of-Approved-and-Not-Approved-Cours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aw.hku.hk/current-students/outgoing-exchange-programme-application-form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lawexchange@hku.h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3.svg"/><Relationship Id="rId3" Type="http://schemas.openxmlformats.org/officeDocument/2006/relationships/image" Target="../media/image5.png"/><Relationship Id="rId7" Type="http://schemas.openxmlformats.org/officeDocument/2006/relationships/hyperlink" Target="https://freepngimg.com/png/19177-united-kingdom-flag-transparent" TargetMode="External"/><Relationship Id="rId12" Type="http://schemas.openxmlformats.org/officeDocument/2006/relationships/image" Target="../media/image13.svg"/><Relationship Id="rId17"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svg"/><Relationship Id="rId15" Type="http://schemas.openxmlformats.org/officeDocument/2006/relationships/image" Target="../media/image16.jpeg"/><Relationship Id="rId10" Type="http://schemas.openxmlformats.org/officeDocument/2006/relationships/image" Target="../media/image11.svg"/><Relationship Id="rId19" Type="http://schemas.openxmlformats.org/officeDocument/2006/relationships/image" Target="../media/image18.jpeg"/><Relationship Id="rId4" Type="http://schemas.openxmlformats.org/officeDocument/2006/relationships/image" Target="../media/image6.svg"/><Relationship Id="rId9" Type="http://schemas.openxmlformats.org/officeDocument/2006/relationships/image" Target="../media/image10.pn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F37D-AABE-439F-F0C3-A65EC1268D15}"/>
              </a:ext>
            </a:extLst>
          </p:cNvPr>
          <p:cNvSpPr>
            <a:spLocks noGrp="1"/>
          </p:cNvSpPr>
          <p:nvPr>
            <p:ph type="ctrTitle"/>
          </p:nvPr>
        </p:nvSpPr>
        <p:spPr>
          <a:xfrm>
            <a:off x="0" y="1604218"/>
            <a:ext cx="12191999" cy="2387600"/>
          </a:xfrm>
        </p:spPr>
        <p:txBody>
          <a:bodyPr>
            <a:normAutofit/>
          </a:bodyPr>
          <a:lstStyle/>
          <a:p>
            <a:r>
              <a:rPr lang="en-US" sz="4400" dirty="0">
                <a:latin typeface="Times New Roman"/>
                <a:cs typeface="Times New Roman"/>
              </a:rPr>
              <a:t>Faculty-based Outgoing Exchange </a:t>
            </a:r>
            <a:r>
              <a:rPr lang="en-US" sz="4400" dirty="0" err="1">
                <a:latin typeface="Times New Roman"/>
                <a:cs typeface="Times New Roman"/>
              </a:rPr>
              <a:t>Programme</a:t>
            </a:r>
            <a:r>
              <a:rPr lang="en-US" sz="4400" dirty="0">
                <a:latin typeface="Times New Roman"/>
                <a:cs typeface="Times New Roman"/>
              </a:rPr>
              <a:t> and Visiting Student Scheme (VSS) </a:t>
            </a:r>
            <a:br>
              <a:rPr lang="en-US" sz="4400" dirty="0">
                <a:latin typeface="Times New Roman"/>
                <a:cs typeface="Times New Roman"/>
              </a:rPr>
            </a:br>
            <a:r>
              <a:rPr lang="en-US" sz="4400" dirty="0">
                <a:latin typeface="Times New Roman"/>
                <a:cs typeface="Times New Roman"/>
              </a:rPr>
              <a:t>2026/27 &amp; Beyond</a:t>
            </a:r>
          </a:p>
        </p:txBody>
      </p:sp>
      <p:sp>
        <p:nvSpPr>
          <p:cNvPr id="3" name="Subtitle 2">
            <a:extLst>
              <a:ext uri="{FF2B5EF4-FFF2-40B4-BE49-F238E27FC236}">
                <a16:creationId xmlns:a16="http://schemas.microsoft.com/office/drawing/2014/main" id="{9475BA25-CBC8-FA0A-0484-E80E0B200B39}"/>
              </a:ext>
            </a:extLst>
          </p:cNvPr>
          <p:cNvSpPr>
            <a:spLocks noGrp="1"/>
          </p:cNvSpPr>
          <p:nvPr>
            <p:ph type="subTitle" idx="1"/>
          </p:nvPr>
        </p:nvSpPr>
        <p:spPr>
          <a:xfrm>
            <a:off x="1524000" y="4682749"/>
            <a:ext cx="9144000" cy="1655762"/>
          </a:xfrm>
        </p:spPr>
        <p:txBody>
          <a:bodyPr/>
          <a:lstStyle/>
          <a:p>
            <a:r>
              <a:rPr lang="en-US">
                <a:latin typeface="Times New Roman" panose="02020603050405020304" pitchFamily="18" charset="0"/>
                <a:cs typeface="Times New Roman" panose="02020603050405020304" pitchFamily="18" charset="0"/>
              </a:rPr>
              <a:t>Ms. </a:t>
            </a:r>
            <a:r>
              <a:rPr lang="en-US" dirty="0">
                <a:latin typeface="Times New Roman" panose="02020603050405020304" pitchFamily="18" charset="0"/>
                <a:cs typeface="Times New Roman" panose="02020603050405020304" pitchFamily="18" charset="0"/>
              </a:rPr>
              <a:t>Xin Fang</a:t>
            </a:r>
          </a:p>
          <a:p>
            <a:r>
              <a:rPr lang="en-US" dirty="0">
                <a:latin typeface="Times New Roman" panose="02020603050405020304" pitchFamily="18" charset="0"/>
                <a:cs typeface="Times New Roman" panose="02020603050405020304" pitchFamily="18" charset="0"/>
              </a:rPr>
              <a:t>Director of Exchange (Outgoing)</a:t>
            </a:r>
          </a:p>
        </p:txBody>
      </p:sp>
      <p:sp>
        <p:nvSpPr>
          <p:cNvPr id="5" name="TextBox 4">
            <a:extLst>
              <a:ext uri="{FF2B5EF4-FFF2-40B4-BE49-F238E27FC236}">
                <a16:creationId xmlns:a16="http://schemas.microsoft.com/office/drawing/2014/main" id="{EF19DADD-89CA-3B5B-0D0D-C84D45660827}"/>
              </a:ext>
            </a:extLst>
          </p:cNvPr>
          <p:cNvSpPr txBox="1"/>
          <p:nvPr/>
        </p:nvSpPr>
        <p:spPr>
          <a:xfrm>
            <a:off x="1082920" y="6341404"/>
            <a:ext cx="11109080" cy="369332"/>
          </a:xfrm>
          <a:prstGeom prst="rect">
            <a:avLst/>
          </a:prstGeom>
          <a:noFill/>
        </p:spPr>
        <p:txBody>
          <a:bodyPr wrap="square">
            <a:spAutoFit/>
          </a:bodyPr>
          <a:lstStyle/>
          <a:p>
            <a:r>
              <a:rPr lang="en-US" sz="1800" i="1" dirty="0">
                <a:latin typeface="Times New Roman" panose="02020603050405020304" pitchFamily="18" charset="0"/>
                <a:cs typeface="Times New Roman" panose="02020603050405020304" pitchFamily="18" charset="0"/>
              </a:rPr>
              <a:t>Subject to the prevailing exchange policies of HKU, the Faculty of Law and the partner institutions from time to time</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51819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EDDC-6FAF-4E57-AA78-40ED2CB18440}"/>
              </a:ext>
            </a:extLst>
          </p:cNvPr>
          <p:cNvSpPr>
            <a:spLocks noGrp="1"/>
          </p:cNvSpPr>
          <p:nvPr>
            <p:ph type="title"/>
          </p:nvPr>
        </p:nvSpPr>
        <p:spPr/>
        <p:txBody>
          <a:bodyPr>
            <a:normAutofit/>
          </a:bodyPr>
          <a:lstStyle/>
          <a:p>
            <a:r>
              <a:rPr lang="en-US" sz="3600" b="1" dirty="0">
                <a:latin typeface="Times New Roman"/>
                <a:ea typeface="Calibri"/>
                <a:cs typeface="Calibri"/>
              </a:rPr>
              <a:t>Securing The Best Exchange Options</a:t>
            </a:r>
            <a:endParaRPr lang="en-US" sz="3600" dirty="0">
              <a:latin typeface="Times New Roman"/>
            </a:endParaRPr>
          </a:p>
        </p:txBody>
      </p:sp>
      <p:sp>
        <p:nvSpPr>
          <p:cNvPr id="3" name="Content Placeholder 2">
            <a:extLst>
              <a:ext uri="{FF2B5EF4-FFF2-40B4-BE49-F238E27FC236}">
                <a16:creationId xmlns:a16="http://schemas.microsoft.com/office/drawing/2014/main" id="{58CF6786-2138-BA17-CF47-85DE71ADA081}"/>
              </a:ext>
            </a:extLst>
          </p:cNvPr>
          <p:cNvSpPr>
            <a:spLocks noGrp="1"/>
          </p:cNvSpPr>
          <p:nvPr>
            <p:ph idx="1"/>
          </p:nvPr>
        </p:nvSpPr>
        <p:spPr/>
        <p:txBody>
          <a:bodyPr vert="horz" lIns="91440" tIns="45720" rIns="91440" bIns="45720" rtlCol="0" anchor="t">
            <a:normAutofit/>
          </a:bodyPr>
          <a:lstStyle/>
          <a:p>
            <a:pPr algn="just"/>
            <a:r>
              <a:rPr lang="en-US" sz="3200" dirty="0">
                <a:solidFill>
                  <a:schemeClr val="tx1">
                    <a:lumMod val="95000"/>
                    <a:lumOff val="5000"/>
                  </a:schemeClr>
                </a:solidFill>
                <a:latin typeface="Times New Roman"/>
                <a:ea typeface="Calibri"/>
                <a:cs typeface="Calibri"/>
              </a:rPr>
              <a:t>We take both the overall </a:t>
            </a:r>
            <a:r>
              <a:rPr lang="en-US" sz="3200" dirty="0" err="1">
                <a:solidFill>
                  <a:schemeClr val="tx1">
                    <a:lumMod val="95000"/>
                    <a:lumOff val="5000"/>
                  </a:schemeClr>
                </a:solidFill>
                <a:latin typeface="Times New Roman"/>
                <a:ea typeface="Calibri"/>
                <a:cs typeface="Calibri"/>
              </a:rPr>
              <a:t>cGPA</a:t>
            </a:r>
            <a:r>
              <a:rPr lang="en-US" sz="3200" dirty="0">
                <a:solidFill>
                  <a:schemeClr val="tx1">
                    <a:lumMod val="95000"/>
                    <a:lumOff val="5000"/>
                  </a:schemeClr>
                </a:solidFill>
                <a:latin typeface="Times New Roman"/>
                <a:ea typeface="Calibri"/>
                <a:cs typeface="Calibri"/>
              </a:rPr>
              <a:t> and the Law </a:t>
            </a:r>
            <a:r>
              <a:rPr lang="en-US" sz="3200" dirty="0" err="1">
                <a:solidFill>
                  <a:schemeClr val="tx1">
                    <a:lumMod val="95000"/>
                    <a:lumOff val="5000"/>
                  </a:schemeClr>
                </a:solidFill>
                <a:latin typeface="Times New Roman"/>
                <a:ea typeface="Calibri"/>
                <a:cs typeface="Calibri"/>
              </a:rPr>
              <a:t>cGPA</a:t>
            </a:r>
            <a:r>
              <a:rPr lang="en-US" sz="3200" dirty="0">
                <a:solidFill>
                  <a:schemeClr val="tx1">
                    <a:lumMod val="95000"/>
                    <a:lumOff val="5000"/>
                  </a:schemeClr>
                </a:solidFill>
                <a:latin typeface="Times New Roman"/>
                <a:ea typeface="Calibri"/>
                <a:cs typeface="Calibri"/>
              </a:rPr>
              <a:t> into account.</a:t>
            </a:r>
            <a:endParaRPr lang="en-US" dirty="0">
              <a:solidFill>
                <a:schemeClr val="tx1">
                  <a:lumMod val="95000"/>
                  <a:lumOff val="5000"/>
                </a:schemeClr>
              </a:solidFill>
              <a:latin typeface="Times New Roman"/>
              <a:cs typeface="Times New Roman"/>
            </a:endParaRPr>
          </a:p>
          <a:p>
            <a:pPr algn="just"/>
            <a:endParaRPr lang="en-US" sz="3200" dirty="0">
              <a:solidFill>
                <a:schemeClr val="tx1">
                  <a:lumMod val="95000"/>
                  <a:lumOff val="5000"/>
                </a:schemeClr>
              </a:solidFill>
              <a:latin typeface="Times New Roman"/>
              <a:ea typeface="Calibri"/>
              <a:cs typeface="Calibri"/>
            </a:endParaRPr>
          </a:p>
          <a:p>
            <a:pPr algn="just"/>
            <a:r>
              <a:rPr lang="en-US" sz="3200" dirty="0">
                <a:solidFill>
                  <a:schemeClr val="tx1">
                    <a:lumMod val="95000"/>
                    <a:lumOff val="5000"/>
                  </a:schemeClr>
                </a:solidFill>
                <a:latin typeface="Times New Roman"/>
                <a:ea typeface="Calibri"/>
                <a:cs typeface="Calibri"/>
              </a:rPr>
              <a:t>We strive to ensure fairness across different </a:t>
            </a:r>
            <a:r>
              <a:rPr lang="en-US" sz="3200" dirty="0" err="1">
                <a:solidFill>
                  <a:schemeClr val="tx1">
                    <a:lumMod val="95000"/>
                    <a:lumOff val="5000"/>
                  </a:schemeClr>
                </a:solidFill>
                <a:latin typeface="Times New Roman"/>
                <a:ea typeface="Calibri"/>
                <a:cs typeface="Calibri"/>
              </a:rPr>
              <a:t>programmes</a:t>
            </a:r>
            <a:r>
              <a:rPr lang="en-US" sz="3200" dirty="0">
                <a:solidFill>
                  <a:schemeClr val="tx1">
                    <a:lumMod val="95000"/>
                    <a:lumOff val="5000"/>
                  </a:schemeClr>
                </a:solidFill>
                <a:latin typeface="Times New Roman"/>
                <a:ea typeface="Calibri"/>
                <a:cs typeface="Calibri"/>
              </a:rPr>
              <a:t> when allocating the best places.</a:t>
            </a:r>
          </a:p>
        </p:txBody>
      </p:sp>
    </p:spTree>
    <p:extLst>
      <p:ext uri="{BB962C8B-B14F-4D97-AF65-F5344CB8AC3E}">
        <p14:creationId xmlns:p14="http://schemas.microsoft.com/office/powerpoint/2010/main" val="41544330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89D5-C420-11F8-7374-77AB678DA7CD}"/>
              </a:ext>
            </a:extLst>
          </p:cNvPr>
          <p:cNvSpPr>
            <a:spLocks noGrp="1"/>
          </p:cNvSpPr>
          <p:nvPr>
            <p:ph type="title"/>
          </p:nvPr>
        </p:nvSpPr>
        <p:spPr/>
        <p:txBody>
          <a:bodyPr>
            <a:normAutofit/>
          </a:bodyPr>
          <a:lstStyle/>
          <a:p>
            <a:r>
              <a:rPr lang="en-US" sz="3600" b="1" dirty="0">
                <a:latin typeface="Times New Roman"/>
                <a:cs typeface="Times New Roman"/>
              </a:rPr>
              <a:t>Choosing Hosts – Read Carefully</a:t>
            </a:r>
            <a:endParaRPr lang="en-US" sz="3600" dirty="0">
              <a:latin typeface="Times New Roman"/>
              <a:cs typeface="Times New Roman"/>
            </a:endParaRPr>
          </a:p>
        </p:txBody>
      </p:sp>
      <p:sp>
        <p:nvSpPr>
          <p:cNvPr id="3" name="Content Placeholder 2">
            <a:extLst>
              <a:ext uri="{FF2B5EF4-FFF2-40B4-BE49-F238E27FC236}">
                <a16:creationId xmlns:a16="http://schemas.microsoft.com/office/drawing/2014/main" id="{8B80DBFC-AEF1-3683-1DAA-B195A82A0CE0}"/>
              </a:ext>
            </a:extLst>
          </p:cNvPr>
          <p:cNvSpPr>
            <a:spLocks noGrp="1"/>
          </p:cNvSpPr>
          <p:nvPr>
            <p:ph idx="1"/>
          </p:nvPr>
        </p:nvSpPr>
        <p:spPr>
          <a:xfrm>
            <a:off x="721821" y="1419452"/>
            <a:ext cx="10515600" cy="5297232"/>
          </a:xfrm>
        </p:spPr>
        <p:txBody>
          <a:bodyPr vert="horz" lIns="91440" tIns="45720" rIns="91440" bIns="45720" rtlCol="0" anchor="t">
            <a:noAutofit/>
          </a:bodyPr>
          <a:lstStyle/>
          <a:p>
            <a:pPr marL="514350" indent="-514350" algn="just">
              <a:spcBef>
                <a:spcPts val="1400"/>
              </a:spcBef>
              <a:spcAft>
                <a:spcPts val="1000"/>
              </a:spcAft>
              <a:buFont typeface="+mj-lt"/>
              <a:buAutoNum type="arabicPeriod"/>
            </a:pPr>
            <a:r>
              <a:rPr lang="en-US" sz="3200" dirty="0">
                <a:solidFill>
                  <a:schemeClr val="tx1">
                    <a:lumMod val="95000"/>
                    <a:lumOff val="5000"/>
                  </a:schemeClr>
                </a:solidFill>
                <a:latin typeface="Times New Roman"/>
                <a:cs typeface="Times New Roman"/>
              </a:rPr>
              <a:t>ONLY list places you are absolutely willing to go. </a:t>
            </a:r>
            <a:r>
              <a:rPr lang="en-US" sz="3200" b="1" dirty="0">
                <a:solidFill>
                  <a:schemeClr val="tx1">
                    <a:lumMod val="95000"/>
                    <a:lumOff val="5000"/>
                  </a:schemeClr>
                </a:solidFill>
                <a:latin typeface="Times New Roman"/>
                <a:cs typeface="Times New Roman"/>
              </a:rPr>
              <a:t>If you receive an offer for any host institution on your list (even your No.5 choice), you are expected to accept it. If you would only consider two institutions, then list only those.</a:t>
            </a:r>
          </a:p>
          <a:p>
            <a:pPr marL="514350" indent="-514350" algn="just">
              <a:spcBef>
                <a:spcPts val="1400"/>
              </a:spcBef>
              <a:spcAft>
                <a:spcPts val="1000"/>
              </a:spcAft>
              <a:buFont typeface="+mj-lt"/>
              <a:buAutoNum type="arabicPeriod"/>
            </a:pPr>
            <a:r>
              <a:rPr lang="en-US" sz="3200" dirty="0">
                <a:solidFill>
                  <a:schemeClr val="tx1">
                    <a:lumMod val="95000"/>
                    <a:lumOff val="5000"/>
                  </a:schemeClr>
                </a:solidFill>
                <a:latin typeface="Times New Roman"/>
                <a:cs typeface="Times New Roman"/>
              </a:rPr>
              <a:t>If you </a:t>
            </a:r>
            <a:r>
              <a:rPr lang="en-US" sz="3200" b="1" dirty="0">
                <a:solidFill>
                  <a:schemeClr val="tx1">
                    <a:lumMod val="95000"/>
                    <a:lumOff val="5000"/>
                  </a:schemeClr>
                </a:solidFill>
                <a:latin typeface="Times New Roman"/>
                <a:cs typeface="Times New Roman"/>
              </a:rPr>
              <a:t>decline an offer</a:t>
            </a:r>
            <a:r>
              <a:rPr lang="en-US" sz="3200" dirty="0">
                <a:solidFill>
                  <a:schemeClr val="tx1">
                    <a:lumMod val="95000"/>
                    <a:lumOff val="5000"/>
                  </a:schemeClr>
                </a:solidFill>
                <a:latin typeface="Times New Roman"/>
                <a:cs typeface="Times New Roman"/>
              </a:rPr>
              <a:t>, you will likely not receive another one, and certainly not within the same year.</a:t>
            </a:r>
          </a:p>
          <a:p>
            <a:pPr marL="514350" indent="-514350" algn="just">
              <a:spcAft>
                <a:spcPts val="1000"/>
              </a:spcAft>
              <a:buFont typeface="+mj-lt"/>
              <a:buAutoNum type="arabicPeriod"/>
            </a:pPr>
            <a:r>
              <a:rPr lang="en-US" sz="3200" dirty="0">
                <a:solidFill>
                  <a:schemeClr val="tx1">
                    <a:lumMod val="95000"/>
                    <a:lumOff val="5000"/>
                  </a:schemeClr>
                </a:solidFill>
                <a:latin typeface="Times New Roman"/>
                <a:cs typeface="Times New Roman"/>
              </a:rPr>
              <a:t>Please </a:t>
            </a:r>
            <a:r>
              <a:rPr lang="en-US" sz="3200" b="1" u="sng" dirty="0">
                <a:solidFill>
                  <a:schemeClr val="tx1">
                    <a:lumMod val="95000"/>
                    <a:lumOff val="5000"/>
                  </a:schemeClr>
                </a:solidFill>
                <a:latin typeface="Times New Roman"/>
                <a:cs typeface="Times New Roman"/>
              </a:rPr>
              <a:t>do not</a:t>
            </a:r>
            <a:r>
              <a:rPr lang="en-US" sz="3200" dirty="0">
                <a:solidFill>
                  <a:schemeClr val="tx1">
                    <a:lumMod val="95000"/>
                    <a:lumOff val="5000"/>
                  </a:schemeClr>
                </a:solidFill>
                <a:latin typeface="Times New Roman"/>
                <a:cs typeface="Times New Roman"/>
              </a:rPr>
              <a:t> ask the Faculty of Law Exchange Team to reconsider any allocation once it has been made.</a:t>
            </a:r>
          </a:p>
          <a:p>
            <a:pPr marL="514350" indent="-514350" algn="just">
              <a:spcAft>
                <a:spcPts val="1000"/>
              </a:spcAft>
              <a:buFont typeface="+mj-lt"/>
              <a:buAutoNum type="arabicPeriod"/>
            </a:pPr>
            <a:r>
              <a:rPr lang="en-US" sz="3200" dirty="0">
                <a:solidFill>
                  <a:schemeClr val="tx1">
                    <a:lumMod val="95000"/>
                    <a:lumOff val="5000"/>
                  </a:schemeClr>
                </a:solidFill>
                <a:latin typeface="Times New Roman"/>
                <a:cs typeface="Times New Roman"/>
              </a:rPr>
              <a:t>You may withdraw your application at any time </a:t>
            </a:r>
            <a:r>
              <a:rPr lang="en-US" sz="3200" b="1" u="sng" dirty="0">
                <a:solidFill>
                  <a:schemeClr val="tx1">
                    <a:lumMod val="95000"/>
                    <a:lumOff val="5000"/>
                  </a:schemeClr>
                </a:solidFill>
                <a:latin typeface="Times New Roman"/>
                <a:cs typeface="Times New Roman"/>
              </a:rPr>
              <a:t>before</a:t>
            </a:r>
            <a:r>
              <a:rPr lang="en-US" sz="3200" dirty="0">
                <a:solidFill>
                  <a:schemeClr val="tx1">
                    <a:lumMod val="95000"/>
                    <a:lumOff val="5000"/>
                  </a:schemeClr>
                </a:solidFill>
                <a:latin typeface="Times New Roman"/>
                <a:cs typeface="Times New Roman"/>
              </a:rPr>
              <a:t> accepting an offer.</a:t>
            </a:r>
          </a:p>
          <a:p>
            <a:endParaRPr lang="en-US" dirty="0"/>
          </a:p>
        </p:txBody>
      </p:sp>
    </p:spTree>
    <p:extLst>
      <p:ext uri="{BB962C8B-B14F-4D97-AF65-F5344CB8AC3E}">
        <p14:creationId xmlns:p14="http://schemas.microsoft.com/office/powerpoint/2010/main" val="31162983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C2D9-999A-B8A3-580E-EF8374BC82BB}"/>
              </a:ext>
            </a:extLst>
          </p:cNvPr>
          <p:cNvSpPr>
            <a:spLocks noGrp="1"/>
          </p:cNvSpPr>
          <p:nvPr>
            <p:ph type="title"/>
          </p:nvPr>
        </p:nvSpPr>
        <p:spPr/>
        <p:txBody>
          <a:bodyPr>
            <a:normAutofit/>
          </a:bodyPr>
          <a:lstStyle/>
          <a:p>
            <a:r>
              <a:rPr lang="en-US" sz="3600" b="1" dirty="0">
                <a:solidFill>
                  <a:schemeClr val="tx1">
                    <a:lumMod val="95000"/>
                    <a:lumOff val="5000"/>
                  </a:schemeClr>
                </a:solidFill>
                <a:latin typeface="Times New Roman"/>
                <a:cs typeface="Times New Roman"/>
              </a:rPr>
              <a:t>Withdrawal of Offer</a:t>
            </a:r>
            <a:endParaRPr lang="en-US" sz="3600" dirty="0">
              <a:solidFill>
                <a:schemeClr val="tx1">
                  <a:lumMod val="95000"/>
                  <a:lumOff val="5000"/>
                </a:schemeClr>
              </a:solidFill>
              <a:latin typeface="Times New Roman"/>
              <a:cs typeface="Times New Roman"/>
            </a:endParaRPr>
          </a:p>
        </p:txBody>
      </p:sp>
      <p:sp>
        <p:nvSpPr>
          <p:cNvPr id="3" name="Content Placeholder 2">
            <a:extLst>
              <a:ext uri="{FF2B5EF4-FFF2-40B4-BE49-F238E27FC236}">
                <a16:creationId xmlns:a16="http://schemas.microsoft.com/office/drawing/2014/main" id="{BEB3739B-6436-109C-3157-B908124C17FC}"/>
              </a:ext>
            </a:extLst>
          </p:cNvPr>
          <p:cNvSpPr>
            <a:spLocks noGrp="1"/>
          </p:cNvSpPr>
          <p:nvPr>
            <p:ph idx="1"/>
          </p:nvPr>
        </p:nvSpPr>
        <p:spPr>
          <a:xfrm>
            <a:off x="838200" y="1587500"/>
            <a:ext cx="10515600" cy="4589463"/>
          </a:xfrm>
        </p:spPr>
        <p:txBody>
          <a:bodyPr vert="horz" lIns="91440" tIns="45720" rIns="91440" bIns="45720" rtlCol="0" anchor="t">
            <a:noAutofit/>
          </a:bodyPr>
          <a:lstStyle/>
          <a:p>
            <a:pPr marL="514350" indent="-514350" algn="just">
              <a:spcBef>
                <a:spcPts val="1500"/>
              </a:spcBef>
              <a:buFont typeface="+mj-lt"/>
              <a:buAutoNum type="arabicPeriod"/>
            </a:pPr>
            <a:r>
              <a:rPr lang="en-US" sz="3200" dirty="0">
                <a:solidFill>
                  <a:schemeClr val="tx1">
                    <a:lumMod val="95000"/>
                    <a:lumOff val="5000"/>
                  </a:schemeClr>
                </a:solidFill>
                <a:latin typeface="Times New Roman"/>
                <a:cs typeface="Times New Roman"/>
              </a:rPr>
              <a:t>If you withdraw after accepting an offer, your deposit will be forfeited unless the Faculty of Law Exchange Team finds your reason for withdrawal convincing and </a:t>
            </a:r>
            <a:r>
              <a:rPr lang="en-GB" sz="3200" dirty="0">
                <a:solidFill>
                  <a:schemeClr val="tx1">
                    <a:lumMod val="95000"/>
                    <a:lumOff val="5000"/>
                  </a:schemeClr>
                </a:solidFill>
                <a:latin typeface="Times New Roman"/>
                <a:cs typeface="Times New Roman"/>
              </a:rPr>
              <a:t>you notify us as soon as possible.</a:t>
            </a:r>
            <a:endParaRPr lang="en-US" sz="3200" dirty="0">
              <a:solidFill>
                <a:schemeClr val="tx1">
                  <a:lumMod val="95000"/>
                  <a:lumOff val="5000"/>
                </a:schemeClr>
              </a:solidFill>
            </a:endParaRPr>
          </a:p>
          <a:p>
            <a:pPr marL="514350" indent="-514350" algn="just">
              <a:spcBef>
                <a:spcPts val="1500"/>
              </a:spcBef>
              <a:buFont typeface="+mj-lt"/>
              <a:buAutoNum type="arabicPeriod"/>
            </a:pPr>
            <a:r>
              <a:rPr lang="en-US" sz="3200" dirty="0">
                <a:solidFill>
                  <a:schemeClr val="tx1">
                    <a:lumMod val="95000"/>
                    <a:lumOff val="5000"/>
                  </a:schemeClr>
                </a:solidFill>
                <a:latin typeface="Times New Roman"/>
                <a:cs typeface="Times New Roman"/>
              </a:rPr>
              <a:t>Having a job or concerns about grades are not considered valid reasons.</a:t>
            </a:r>
          </a:p>
          <a:p>
            <a:pPr marL="514350" indent="-514350" algn="just">
              <a:spcBef>
                <a:spcPts val="1500"/>
              </a:spcBef>
              <a:buFont typeface="+mj-lt"/>
              <a:buAutoNum type="arabicPeriod"/>
            </a:pPr>
            <a:r>
              <a:rPr lang="en-US" sz="3200" dirty="0">
                <a:solidFill>
                  <a:schemeClr val="tx1">
                    <a:lumMod val="95000"/>
                    <a:lumOff val="5000"/>
                  </a:schemeClr>
                </a:solidFill>
                <a:latin typeface="Times New Roman"/>
                <a:cs typeface="Times New Roman"/>
              </a:rPr>
              <a:t>Withdrawing may result in the loss of exchange allocations and could affect the opportunities for other applicants. Please plan your exchange strategy thoughtfully before committing..</a:t>
            </a:r>
          </a:p>
          <a:p>
            <a:pPr marL="0" indent="0">
              <a:buNone/>
            </a:pPr>
            <a:endParaRPr lang="en-US" dirty="0"/>
          </a:p>
        </p:txBody>
      </p:sp>
    </p:spTree>
    <p:extLst>
      <p:ext uri="{BB962C8B-B14F-4D97-AF65-F5344CB8AC3E}">
        <p14:creationId xmlns:p14="http://schemas.microsoft.com/office/powerpoint/2010/main" val="4745680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3932-735D-0EEB-0931-888913BFA811}"/>
              </a:ext>
            </a:extLst>
          </p:cNvPr>
          <p:cNvSpPr>
            <a:spLocks noGrp="1"/>
          </p:cNvSpPr>
          <p:nvPr>
            <p:ph type="title"/>
          </p:nvPr>
        </p:nvSpPr>
        <p:spPr>
          <a:xfrm>
            <a:off x="838200" y="365125"/>
            <a:ext cx="10515600" cy="1070483"/>
          </a:xfrm>
        </p:spPr>
        <p:txBody>
          <a:bodyPr>
            <a:normAutofit/>
          </a:bodyPr>
          <a:lstStyle/>
          <a:p>
            <a:r>
              <a:rPr lang="en-US" sz="4000" b="1" dirty="0">
                <a:solidFill>
                  <a:schemeClr val="tx1">
                    <a:lumMod val="95000"/>
                    <a:lumOff val="5000"/>
                  </a:schemeClr>
                </a:solidFill>
                <a:latin typeface="Times New Roman"/>
                <a:cs typeface="Times New Roman"/>
              </a:rPr>
              <a:t>Course Selection Guidelines</a:t>
            </a:r>
            <a:endParaRPr lang="en-US" sz="3200" dirty="0">
              <a:solidFill>
                <a:schemeClr val="tx1">
                  <a:lumMod val="95000"/>
                  <a:lumOff val="5000"/>
                </a:schemeClr>
              </a:solidFill>
              <a:latin typeface="Times New Roman"/>
              <a:cs typeface="Times New Roman"/>
            </a:endParaRPr>
          </a:p>
        </p:txBody>
      </p:sp>
      <p:sp>
        <p:nvSpPr>
          <p:cNvPr id="3" name="Content Placeholder 2">
            <a:extLst>
              <a:ext uri="{FF2B5EF4-FFF2-40B4-BE49-F238E27FC236}">
                <a16:creationId xmlns:a16="http://schemas.microsoft.com/office/drawing/2014/main" id="{9D879806-39F7-0A40-7828-96F59A4C8E93}"/>
              </a:ext>
            </a:extLst>
          </p:cNvPr>
          <p:cNvSpPr>
            <a:spLocks noGrp="1"/>
          </p:cNvSpPr>
          <p:nvPr>
            <p:ph idx="1"/>
          </p:nvPr>
        </p:nvSpPr>
        <p:spPr>
          <a:xfrm>
            <a:off x="838200" y="2423730"/>
            <a:ext cx="10515600" cy="3414905"/>
          </a:xfrm>
        </p:spPr>
        <p:txBody>
          <a:bodyPr vert="horz" lIns="91440" tIns="45720" rIns="91440" bIns="45720" rtlCol="0" anchor="ctr">
            <a:normAutofit fontScale="85000" lnSpcReduction="20000"/>
          </a:bodyPr>
          <a:lstStyle/>
          <a:p>
            <a:pPr marL="0" indent="0">
              <a:lnSpc>
                <a:spcPct val="100000"/>
              </a:lnSpc>
              <a:buNone/>
            </a:pPr>
            <a:endParaRPr lang="en-US" sz="3200" dirty="0">
              <a:latin typeface="Times New Roman"/>
              <a:cs typeface="Times New Roman"/>
            </a:endParaRPr>
          </a:p>
          <a:p>
            <a:pPr marL="0" indent="0">
              <a:lnSpc>
                <a:spcPct val="100000"/>
              </a:lnSpc>
              <a:buNone/>
            </a:pPr>
            <a:r>
              <a:rPr lang="en-GB" sz="3200" dirty="0">
                <a:latin typeface="Times New Roman"/>
                <a:cs typeface="Times New Roman"/>
              </a:rPr>
              <a:t>To maximize the availability of free / discipline electives for exchange:</a:t>
            </a:r>
          </a:p>
          <a:p>
            <a:pPr marL="0" indent="0">
              <a:lnSpc>
                <a:spcPct val="100000"/>
              </a:lnSpc>
              <a:buNone/>
            </a:pPr>
            <a:endParaRPr lang="en-US" sz="3200" dirty="0">
              <a:latin typeface="Times New Roman"/>
              <a:cs typeface="Times New Roman"/>
            </a:endParaRPr>
          </a:p>
          <a:p>
            <a:pPr>
              <a:lnSpc>
                <a:spcPct val="100000"/>
              </a:lnSpc>
            </a:pPr>
            <a:r>
              <a:rPr lang="en-GB" sz="3200" dirty="0">
                <a:latin typeface="Times New Roman"/>
                <a:cs typeface="Times New Roman"/>
              </a:rPr>
              <a:t>LLB students should take courses normally planned for Year 3 in Year 2 or Year 4.</a:t>
            </a:r>
          </a:p>
          <a:p>
            <a:pPr>
              <a:lnSpc>
                <a:spcPct val="100000"/>
              </a:lnSpc>
            </a:pPr>
            <a:endParaRPr lang="en-US" sz="3200" dirty="0">
              <a:latin typeface="Times New Roman"/>
              <a:cs typeface="Times New Roman"/>
            </a:endParaRPr>
          </a:p>
          <a:p>
            <a:pPr>
              <a:lnSpc>
                <a:spcPct val="100000"/>
              </a:lnSpc>
            </a:pPr>
            <a:r>
              <a:rPr lang="en-GB" sz="3200" dirty="0">
                <a:latin typeface="Times New Roman"/>
                <a:cs typeface="Times New Roman"/>
              </a:rPr>
              <a:t>Integrated double-degree students should take courses normally planned for Year 4 in Year 3, or other variations between Years 4 and 5.</a:t>
            </a:r>
            <a:endParaRPr lang="en-US" sz="3200" dirty="0">
              <a:solidFill>
                <a:srgbClr val="404040"/>
              </a:solidFill>
              <a:latin typeface="Times New Roman"/>
              <a:cs typeface="Times New Roman"/>
            </a:endParaRPr>
          </a:p>
          <a:p>
            <a:pPr marL="0" indent="0">
              <a:buNone/>
            </a:pPr>
            <a:endParaRPr lang="en-US" dirty="0"/>
          </a:p>
        </p:txBody>
      </p:sp>
      <p:sp>
        <p:nvSpPr>
          <p:cNvPr id="4" name="Freeform 22">
            <a:extLst>
              <a:ext uri="{FF2B5EF4-FFF2-40B4-BE49-F238E27FC236}">
                <a16:creationId xmlns:a16="http://schemas.microsoft.com/office/drawing/2014/main" id="{7F3D62D1-FDEB-0799-C55F-75713A034513}"/>
              </a:ext>
            </a:extLst>
          </p:cNvPr>
          <p:cNvSpPr/>
          <p:nvPr/>
        </p:nvSpPr>
        <p:spPr>
          <a:xfrm>
            <a:off x="938315" y="16171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Restructuring of courses</a:t>
            </a:r>
          </a:p>
        </p:txBody>
      </p:sp>
    </p:spTree>
    <p:extLst>
      <p:ext uri="{BB962C8B-B14F-4D97-AF65-F5344CB8AC3E}">
        <p14:creationId xmlns:p14="http://schemas.microsoft.com/office/powerpoint/2010/main" val="180626621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FEF5-63EA-7338-81F9-4E7CF4B3AE51}"/>
              </a:ext>
            </a:extLst>
          </p:cNvPr>
          <p:cNvSpPr>
            <a:spLocks noGrp="1"/>
          </p:cNvSpPr>
          <p:nvPr>
            <p:ph type="title"/>
          </p:nvPr>
        </p:nvSpPr>
        <p:spPr>
          <a:xfrm>
            <a:off x="838200" y="365125"/>
            <a:ext cx="10515600" cy="933323"/>
          </a:xfrm>
        </p:spPr>
        <p:txBody>
          <a:bodyPr>
            <a:normAutofit/>
          </a:body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3" name="Content Placeholder 2">
            <a:extLst>
              <a:ext uri="{FF2B5EF4-FFF2-40B4-BE49-F238E27FC236}">
                <a16:creationId xmlns:a16="http://schemas.microsoft.com/office/drawing/2014/main" id="{499F3E74-3DDD-593E-A5FE-453BF7F1B648}"/>
              </a:ext>
            </a:extLst>
          </p:cNvPr>
          <p:cNvSpPr>
            <a:spLocks noGrp="1"/>
          </p:cNvSpPr>
          <p:nvPr>
            <p:ph idx="1"/>
          </p:nvPr>
        </p:nvSpPr>
        <p:spPr>
          <a:xfrm>
            <a:off x="838199" y="2103690"/>
            <a:ext cx="10744669" cy="4479868"/>
          </a:xfrm>
        </p:spPr>
        <p:txBody>
          <a:bodyPr vert="horz" lIns="91440" tIns="45720" rIns="91440" bIns="45720" rtlCol="0" anchor="t">
            <a:noAutofit/>
          </a:bodyPr>
          <a:lstStyle/>
          <a:p>
            <a:pPr marL="514350" indent="-514350" algn="just">
              <a:spcAft>
                <a:spcPts val="1500"/>
              </a:spcAft>
              <a:buFont typeface="+mj-lt"/>
              <a:buAutoNum type="arabicPeriod"/>
            </a:pPr>
            <a:r>
              <a:rPr lang="en-US" sz="2400" dirty="0">
                <a:solidFill>
                  <a:schemeClr val="tx1">
                    <a:lumMod val="95000"/>
                    <a:lumOff val="5000"/>
                  </a:schemeClr>
                </a:solidFill>
                <a:latin typeface="Times New Roman"/>
                <a:cs typeface="Times New Roman"/>
              </a:rPr>
              <a:t>Take a </a:t>
            </a:r>
            <a:r>
              <a:rPr lang="en-US" sz="2400" u="sng" dirty="0">
                <a:solidFill>
                  <a:schemeClr val="tx1">
                    <a:lumMod val="95000"/>
                    <a:lumOff val="5000"/>
                  </a:schemeClr>
                </a:solidFill>
                <a:latin typeface="Times New Roman"/>
                <a:cs typeface="Times New Roman"/>
              </a:rPr>
              <a:t>normal</a:t>
            </a:r>
            <a:r>
              <a:rPr lang="en-US" sz="2400" dirty="0">
                <a:solidFill>
                  <a:schemeClr val="tx1">
                    <a:lumMod val="95000"/>
                    <a:lumOff val="5000"/>
                  </a:schemeClr>
                </a:solidFill>
                <a:latin typeface="Times New Roman"/>
                <a:cs typeface="Times New Roman"/>
              </a:rPr>
              <a:t> course load for one semester or a full academic year, which will result in the transfer of 30 HKU or 60 HKU credits, respectively.</a:t>
            </a:r>
          </a:p>
          <a:p>
            <a:pPr marL="514350" indent="-514350" algn="just">
              <a:spcAft>
                <a:spcPts val="1500"/>
              </a:spcAft>
              <a:buFont typeface="+mj-lt"/>
              <a:buAutoNum type="arabicPeriod"/>
            </a:pPr>
            <a:r>
              <a:rPr lang="en-US" sz="2400" dirty="0">
                <a:solidFill>
                  <a:schemeClr val="tx1">
                    <a:lumMod val="95000"/>
                    <a:lumOff val="5000"/>
                  </a:schemeClr>
                </a:solidFill>
                <a:latin typeface="Times New Roman"/>
                <a:cs typeface="Times New Roman"/>
              </a:rPr>
              <a:t>Any overloading or underloading shall require prior approval from the Faculty of Law Exchange Team and will only be permitted in for exceptional circumstances.</a:t>
            </a:r>
          </a:p>
          <a:p>
            <a:pPr marL="514350" indent="-514350" algn="just">
              <a:spcAft>
                <a:spcPts val="1500"/>
              </a:spcAft>
              <a:buFont typeface="+mj-lt"/>
              <a:buAutoNum type="arabicPeriod"/>
            </a:pPr>
            <a:r>
              <a:rPr lang="en-US" sz="2400" dirty="0">
                <a:solidFill>
                  <a:schemeClr val="tx1">
                    <a:lumMod val="95000"/>
                    <a:lumOff val="5000"/>
                  </a:schemeClr>
                </a:solidFill>
                <a:latin typeface="Times New Roman"/>
                <a:cs typeface="Times New Roman"/>
              </a:rPr>
              <a:t>Different host institutions offer different courses each semester, and some institutions offer full-year courses only. Students shall  plan well in advance.</a:t>
            </a:r>
          </a:p>
          <a:p>
            <a:pPr marL="514350" indent="-514350" algn="just">
              <a:spcAft>
                <a:spcPts val="1500"/>
              </a:spcAft>
              <a:buFont typeface="+mj-lt"/>
              <a:buAutoNum type="arabicPeriod"/>
            </a:pPr>
            <a:r>
              <a:rPr lang="en-US" sz="2400" dirty="0">
                <a:solidFill>
                  <a:schemeClr val="tx1">
                    <a:lumMod val="95000"/>
                    <a:lumOff val="5000"/>
                  </a:schemeClr>
                </a:solidFill>
                <a:latin typeface="Times New Roman"/>
                <a:cs typeface="Times New Roman"/>
              </a:rPr>
              <a:t>If a host institution is under both Faculty-based and HKUWW Exchange </a:t>
            </a:r>
            <a:r>
              <a:rPr lang="en-US" sz="2400" dirty="0" err="1">
                <a:solidFill>
                  <a:schemeClr val="tx1">
                    <a:lumMod val="95000"/>
                    <a:lumOff val="5000"/>
                  </a:schemeClr>
                </a:solidFill>
                <a:latin typeface="Times New Roman"/>
                <a:cs typeface="Times New Roman"/>
              </a:rPr>
              <a:t>Programmes</a:t>
            </a:r>
            <a:r>
              <a:rPr lang="en-US" sz="2400" dirty="0">
                <a:solidFill>
                  <a:schemeClr val="tx1">
                    <a:lumMod val="95000"/>
                    <a:lumOff val="5000"/>
                  </a:schemeClr>
                </a:solidFill>
                <a:latin typeface="Times New Roman"/>
                <a:cs typeface="Times New Roman"/>
              </a:rPr>
              <a:t>, students shall normally be allowed to take law courses under the Faculty-based Exchange </a:t>
            </a:r>
            <a:r>
              <a:rPr lang="en-US" sz="2400" dirty="0" err="1">
                <a:solidFill>
                  <a:schemeClr val="tx1">
                    <a:lumMod val="95000"/>
                    <a:lumOff val="5000"/>
                  </a:schemeClr>
                </a:solidFill>
                <a:latin typeface="Times New Roman"/>
                <a:cs typeface="Times New Roman"/>
              </a:rPr>
              <a:t>Programme</a:t>
            </a:r>
            <a:r>
              <a:rPr lang="en-US" sz="2400" dirty="0">
                <a:solidFill>
                  <a:schemeClr val="tx1">
                    <a:lumMod val="95000"/>
                    <a:lumOff val="5000"/>
                  </a:schemeClr>
                </a:solidFill>
                <a:latin typeface="Times New Roman"/>
                <a:cs typeface="Times New Roman"/>
              </a:rPr>
              <a:t> only. </a:t>
            </a:r>
          </a:p>
          <a:p>
            <a:pPr marL="0" indent="0">
              <a:buNone/>
            </a:pPr>
            <a:endParaRPr lang="en-US" sz="2400" dirty="0"/>
          </a:p>
        </p:txBody>
      </p:sp>
      <p:sp>
        <p:nvSpPr>
          <p:cNvPr id="4" name="Freeform 22">
            <a:extLst>
              <a:ext uri="{FF2B5EF4-FFF2-40B4-BE49-F238E27FC236}">
                <a16:creationId xmlns:a16="http://schemas.microsoft.com/office/drawing/2014/main" id="{DEB2D5CF-424E-9FA8-D34B-D58879A1C6B3}"/>
              </a:ext>
            </a:extLst>
          </p:cNvPr>
          <p:cNvSpPr/>
          <p:nvPr/>
        </p:nvSpPr>
        <p:spPr>
          <a:xfrm>
            <a:off x="938315" y="13885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Credit transfer (1)</a:t>
            </a:r>
          </a:p>
        </p:txBody>
      </p:sp>
    </p:spTree>
    <p:extLst>
      <p:ext uri="{BB962C8B-B14F-4D97-AF65-F5344CB8AC3E}">
        <p14:creationId xmlns:p14="http://schemas.microsoft.com/office/powerpoint/2010/main" val="37498926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367C1-E008-E36D-53F5-4E400B131B7E}"/>
              </a:ext>
            </a:extLst>
          </p:cNvPr>
          <p:cNvSpPr>
            <a:spLocks noGrp="1"/>
          </p:cNvSpPr>
          <p:nvPr>
            <p:ph idx="1"/>
          </p:nvPr>
        </p:nvSpPr>
        <p:spPr>
          <a:xfrm>
            <a:off x="838200" y="2716154"/>
            <a:ext cx="10515600" cy="3460809"/>
          </a:xfrm>
        </p:spPr>
        <p:txBody>
          <a:bodyPr vert="horz" lIns="91440" tIns="45720" rIns="91440" bIns="45720" rtlCol="0" anchor="t">
            <a:normAutofit fontScale="92500" lnSpcReduction="10000"/>
          </a:bodyPr>
          <a:lstStyle/>
          <a:p>
            <a:pPr marL="514350" indent="-514350" algn="just">
              <a:buFont typeface="+mj-lt"/>
              <a:buAutoNum type="arabicPeriod"/>
            </a:pPr>
            <a:r>
              <a:rPr lang="en-US" dirty="0">
                <a:solidFill>
                  <a:schemeClr val="tx1">
                    <a:lumMod val="95000"/>
                    <a:lumOff val="5000"/>
                  </a:schemeClr>
                </a:solidFill>
                <a:latin typeface="Times New Roman"/>
                <a:cs typeface="Times New Roman"/>
              </a:rPr>
              <a:t>Students shall obtain prior approval from the Faculty of Law Exchange Team for each law subject in order to transfer any law credits to their HKU degree.</a:t>
            </a:r>
          </a:p>
          <a:p>
            <a:pPr marL="514350" indent="-514350" algn="just">
              <a:buFont typeface="+mj-lt"/>
              <a:buAutoNum type="arabicPeriod"/>
            </a:pPr>
            <a:endParaRPr lang="en-US" dirty="0">
              <a:solidFill>
                <a:schemeClr val="tx1">
                  <a:lumMod val="95000"/>
                  <a:lumOff val="5000"/>
                </a:schemeClr>
              </a:solidFill>
              <a:latin typeface="Times New Roman"/>
              <a:cs typeface="Times New Roman"/>
            </a:endParaRPr>
          </a:p>
          <a:p>
            <a:pPr marL="514350" indent="-514350" algn="just">
              <a:buFont typeface="+mj-lt"/>
              <a:buAutoNum type="arabicPeriod"/>
            </a:pPr>
            <a:r>
              <a:rPr lang="en-US" dirty="0">
                <a:solidFill>
                  <a:schemeClr val="tx1">
                    <a:lumMod val="95000"/>
                    <a:lumOff val="5000"/>
                  </a:schemeClr>
                </a:solidFill>
                <a:latin typeface="Times New Roman"/>
                <a:cs typeface="Times New Roman"/>
              </a:rPr>
              <a:t>For each compulsory non-law subject, students shall obtain prior approval from the relevant non-law faculty or department first, and then from the Faculty of Law Exchange Team. </a:t>
            </a:r>
            <a:r>
              <a:rPr lang="en-GB" dirty="0">
                <a:solidFill>
                  <a:schemeClr val="tx1">
                    <a:lumMod val="95000"/>
                    <a:lumOff val="5000"/>
                  </a:schemeClr>
                </a:solidFill>
                <a:latin typeface="Times New Roman"/>
                <a:cs typeface="Times New Roman"/>
              </a:rPr>
              <a:t>The Application for Credit Transfer form available on the</a:t>
            </a:r>
            <a:r>
              <a:rPr lang="en-US" dirty="0">
                <a:solidFill>
                  <a:schemeClr val="tx1">
                    <a:lumMod val="95000"/>
                    <a:lumOff val="5000"/>
                  </a:schemeClr>
                </a:solidFill>
                <a:latin typeface="Times New Roman"/>
                <a:cs typeface="Times New Roman"/>
              </a:rPr>
              <a:t> </a:t>
            </a:r>
            <a:r>
              <a:rPr lang="en-US" dirty="0">
                <a:solidFill>
                  <a:schemeClr val="tx1">
                    <a:lumMod val="95000"/>
                    <a:lumOff val="5000"/>
                  </a:schemeClr>
                </a:solidFill>
                <a:latin typeface="Times New Roman"/>
                <a:cs typeface="Times New Roman"/>
                <a:hlinkClick r:id="rId2"/>
              </a:rPr>
              <a:t>Faculty’s website</a:t>
            </a:r>
            <a:r>
              <a:rPr lang="en-US" dirty="0">
                <a:solidFill>
                  <a:schemeClr val="tx1">
                    <a:lumMod val="95000"/>
                    <a:lumOff val="5000"/>
                  </a:schemeClr>
                </a:solidFill>
                <a:latin typeface="Times New Roman"/>
                <a:cs typeface="Times New Roman"/>
              </a:rPr>
              <a:t> </a:t>
            </a:r>
            <a:r>
              <a:rPr lang="en-GB" dirty="0">
                <a:solidFill>
                  <a:schemeClr val="tx1">
                    <a:lumMod val="95000"/>
                    <a:lumOff val="5000"/>
                  </a:schemeClr>
                </a:solidFill>
                <a:latin typeface="Times New Roman"/>
                <a:cs typeface="Times New Roman"/>
              </a:rPr>
              <a:t>shall be used to seek formal approval from the HKU course-offering faculty or department concerned</a:t>
            </a:r>
            <a:r>
              <a:rPr lang="en-US" dirty="0">
                <a:solidFill>
                  <a:schemeClr val="tx1">
                    <a:lumMod val="95000"/>
                    <a:lumOff val="5000"/>
                  </a:schemeClr>
                </a:solidFill>
                <a:latin typeface="Times New Roman"/>
                <a:cs typeface="Times New Roman"/>
              </a:rPr>
              <a:t>.</a:t>
            </a:r>
            <a:endParaRPr lang="en-US" dirty="0"/>
          </a:p>
        </p:txBody>
      </p:sp>
      <p:sp>
        <p:nvSpPr>
          <p:cNvPr id="6" name="Title 1">
            <a:extLst>
              <a:ext uri="{FF2B5EF4-FFF2-40B4-BE49-F238E27FC236}">
                <a16:creationId xmlns:a16="http://schemas.microsoft.com/office/drawing/2014/main" id="{4C0E3823-BD28-05CD-2EF4-AB83E6DFD110}"/>
              </a:ext>
            </a:extLst>
          </p:cNvPr>
          <p:cNvSpPr>
            <a:spLocks noGrp="1"/>
          </p:cNvSpPr>
          <p:nvPr>
            <p:ph type="title"/>
          </p:nvPr>
        </p:nvSpPr>
        <p:spPr>
          <a:xfrm>
            <a:off x="838200" y="365125"/>
            <a:ext cx="10515600" cy="933323"/>
          </a:xfrm>
        </p:spPr>
        <p:txBody>
          <a:bodyPr>
            <a:normAutofit/>
          </a:body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7" name="Freeform 22">
            <a:extLst>
              <a:ext uri="{FF2B5EF4-FFF2-40B4-BE49-F238E27FC236}">
                <a16:creationId xmlns:a16="http://schemas.microsoft.com/office/drawing/2014/main" id="{1D2B7FE4-D9C3-92D0-0849-61D481F90FA2}"/>
              </a:ext>
            </a:extLst>
          </p:cNvPr>
          <p:cNvSpPr/>
          <p:nvPr/>
        </p:nvSpPr>
        <p:spPr>
          <a:xfrm>
            <a:off x="838200" y="1456315"/>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Credit transfer (2)</a:t>
            </a:r>
          </a:p>
        </p:txBody>
      </p:sp>
    </p:spTree>
    <p:extLst>
      <p:ext uri="{BB962C8B-B14F-4D97-AF65-F5344CB8AC3E}">
        <p14:creationId xmlns:p14="http://schemas.microsoft.com/office/powerpoint/2010/main" val="9401093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F5AD8-B81B-8028-EA81-BAD68B841AD6}"/>
              </a:ext>
            </a:extLst>
          </p:cNvPr>
          <p:cNvSpPr>
            <a:spLocks noGrp="1"/>
          </p:cNvSpPr>
          <p:nvPr>
            <p:ph idx="1"/>
          </p:nvPr>
        </p:nvSpPr>
        <p:spPr>
          <a:xfrm>
            <a:off x="838200" y="2165310"/>
            <a:ext cx="10515600" cy="4692689"/>
          </a:xfrm>
        </p:spPr>
        <p:txBody>
          <a:bodyPr vert="horz" lIns="91440" tIns="45720" rIns="91440" bIns="45720" rtlCol="0" anchor="t">
            <a:noAutofit/>
          </a:bodyPr>
          <a:lstStyle/>
          <a:p>
            <a:pPr marL="514350" indent="-514350" algn="just">
              <a:spcAft>
                <a:spcPts val="1000"/>
              </a:spcAft>
              <a:buFont typeface="+mj-lt"/>
              <a:buAutoNum type="arabicPeriod"/>
            </a:pPr>
            <a:r>
              <a:rPr lang="en-US" dirty="0">
                <a:solidFill>
                  <a:schemeClr val="tx1">
                    <a:lumMod val="95000"/>
                    <a:lumOff val="5000"/>
                  </a:schemeClr>
                </a:solidFill>
                <a:latin typeface="Times New Roman"/>
                <a:cs typeface="Times New Roman"/>
              </a:rPr>
              <a:t>Students may refer to the </a:t>
            </a:r>
            <a:r>
              <a:rPr lang="en-US" u="sng" dirty="0">
                <a:solidFill>
                  <a:schemeClr val="tx1">
                    <a:lumMod val="95000"/>
                    <a:lumOff val="5000"/>
                  </a:schemeClr>
                </a:solidFill>
                <a:latin typeface="Times New Roman"/>
                <a:ea typeface="Calibri"/>
                <a:cs typeface="Calibri"/>
                <a:hlinkClick r:id="rId2">
                  <a:extLst>
                    <a:ext uri="{A12FA001-AC4F-418D-AE19-62706E023703}">
                      <ahyp:hlinkClr xmlns:ahyp="http://schemas.microsoft.com/office/drawing/2018/hyperlinkcolor" val="tx"/>
                    </a:ext>
                  </a:extLst>
                </a:hlinkClick>
              </a:rPr>
              <a:t>List of Approved and Not Approved Courses</a:t>
            </a:r>
            <a:r>
              <a:rPr lang="en-US" dirty="0">
                <a:solidFill>
                  <a:schemeClr val="tx1">
                    <a:lumMod val="95000"/>
                    <a:lumOff val="5000"/>
                  </a:schemeClr>
                </a:solidFill>
                <a:latin typeface="Times New Roman"/>
                <a:ea typeface="Calibri"/>
                <a:cs typeface="Calibri"/>
              </a:rPr>
              <a:t> for guidance on approved courses eligible for </a:t>
            </a:r>
            <a:r>
              <a:rPr lang="en-US" dirty="0">
                <a:solidFill>
                  <a:schemeClr val="tx1">
                    <a:lumMod val="95000"/>
                    <a:lumOff val="5000"/>
                  </a:schemeClr>
                </a:solidFill>
                <a:latin typeface="Times New Roman"/>
                <a:cs typeface="Times New Roman"/>
              </a:rPr>
              <a:t>transfer to HKU degrees, including compulsory courses (accepted by the Faculty of Law Exchange Team on the written advice of the subject teachers) </a:t>
            </a:r>
            <a:r>
              <a:rPr lang="en-US" u="sng" dirty="0">
                <a:solidFill>
                  <a:schemeClr val="tx1">
                    <a:lumMod val="95000"/>
                    <a:lumOff val="5000"/>
                  </a:schemeClr>
                </a:solidFill>
                <a:latin typeface="Times New Roman"/>
                <a:cs typeface="Times New Roman"/>
              </a:rPr>
              <a:t>OR</a:t>
            </a:r>
            <a:r>
              <a:rPr lang="en-US" dirty="0">
                <a:solidFill>
                  <a:schemeClr val="tx1">
                    <a:lumMod val="95000"/>
                    <a:lumOff val="5000"/>
                  </a:schemeClr>
                </a:solidFill>
                <a:latin typeface="Times New Roman"/>
                <a:cs typeface="Times New Roman"/>
              </a:rPr>
              <a:t> PCLL prerequisites (as approved by the PCLL Conversion Examination Board). </a:t>
            </a:r>
            <a:r>
              <a:rPr lang="en-GB" dirty="0">
                <a:solidFill>
                  <a:schemeClr val="tx1">
                    <a:lumMod val="95000"/>
                    <a:lumOff val="5000"/>
                  </a:schemeClr>
                </a:solidFill>
                <a:latin typeface="Times New Roman"/>
                <a:cs typeface="Times New Roman"/>
              </a:rPr>
              <a:t>Further details are available on the relevant website. </a:t>
            </a:r>
            <a:r>
              <a:rPr lang="en-US" dirty="0">
                <a:solidFill>
                  <a:schemeClr val="tx1">
                    <a:lumMod val="95000"/>
                    <a:lumOff val="5000"/>
                  </a:schemeClr>
                </a:solidFill>
                <a:latin typeface="Times New Roman"/>
                <a:cs typeface="Times New Roman"/>
              </a:rPr>
              <a:t> </a:t>
            </a:r>
          </a:p>
          <a:p>
            <a:pPr marL="514350" indent="-514350" algn="just">
              <a:spcAft>
                <a:spcPts val="1000"/>
              </a:spcAft>
              <a:buFont typeface="+mj-lt"/>
              <a:buAutoNum type="arabicPeriod"/>
            </a:pPr>
            <a:r>
              <a:rPr lang="en-US" dirty="0">
                <a:solidFill>
                  <a:schemeClr val="tx1">
                    <a:lumMod val="95000"/>
                    <a:lumOff val="5000"/>
                  </a:schemeClr>
                </a:solidFill>
                <a:latin typeface="Times New Roman"/>
                <a:cs typeface="Times New Roman"/>
              </a:rPr>
              <a:t>The List is provided for quick reference only and is updated regularly. Course selection is subject to the approval of the host institution. Students are reminded to periodically review course requirements and the courses offered by the host institution. </a:t>
            </a:r>
          </a:p>
          <a:p>
            <a:pPr marL="0" indent="0">
              <a:buNone/>
            </a:pPr>
            <a:endParaRPr lang="en-US" dirty="0"/>
          </a:p>
        </p:txBody>
      </p:sp>
      <p:sp>
        <p:nvSpPr>
          <p:cNvPr id="6" name="Title 1">
            <a:extLst>
              <a:ext uri="{FF2B5EF4-FFF2-40B4-BE49-F238E27FC236}">
                <a16:creationId xmlns:a16="http://schemas.microsoft.com/office/drawing/2014/main" id="{F0A13E5E-48B4-3719-5781-15DF7687D39A}"/>
              </a:ext>
            </a:extLst>
          </p:cNvPr>
          <p:cNvSpPr>
            <a:spLocks noGrp="1"/>
          </p:cNvSpPr>
          <p:nvPr>
            <p:ph type="title"/>
          </p:nvPr>
        </p:nvSpPr>
        <p:spPr>
          <a:xfrm>
            <a:off x="838200" y="365125"/>
            <a:ext cx="10515600" cy="933323"/>
          </a:xfrm>
        </p:spPr>
        <p:txBody>
          <a:bodyPr>
            <a:normAutofit/>
          </a:body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7" name="Freeform 22">
            <a:extLst>
              <a:ext uri="{FF2B5EF4-FFF2-40B4-BE49-F238E27FC236}">
                <a16:creationId xmlns:a16="http://schemas.microsoft.com/office/drawing/2014/main" id="{5040CBFD-6D63-6B31-8319-86FD29B26ADB}"/>
              </a:ext>
            </a:extLst>
          </p:cNvPr>
          <p:cNvSpPr/>
          <p:nvPr/>
        </p:nvSpPr>
        <p:spPr>
          <a:xfrm>
            <a:off x="938315" y="13885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Credit transfer (3)</a:t>
            </a:r>
          </a:p>
        </p:txBody>
      </p:sp>
    </p:spTree>
    <p:extLst>
      <p:ext uri="{BB962C8B-B14F-4D97-AF65-F5344CB8AC3E}">
        <p14:creationId xmlns:p14="http://schemas.microsoft.com/office/powerpoint/2010/main" val="254384097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4F33-7922-7C00-3608-061ECBDD3007}"/>
              </a:ext>
            </a:extLst>
          </p:cNvPr>
          <p:cNvSpPr>
            <a:spLocks noGrp="1"/>
          </p:cNvSpPr>
          <p:nvPr>
            <p:ph idx="1"/>
          </p:nvPr>
        </p:nvSpPr>
        <p:spPr>
          <a:xfrm>
            <a:off x="838200" y="2233346"/>
            <a:ext cx="10515600" cy="4259529"/>
          </a:xfrm>
        </p:spPr>
        <p:txBody>
          <a:bodyPr vert="horz" lIns="91440" tIns="45720" rIns="91440" bIns="45720" rtlCol="0" anchor="t">
            <a:normAutofit/>
          </a:bodyPr>
          <a:lstStyle/>
          <a:p>
            <a:pPr marL="514350" indent="-514350" algn="just">
              <a:buFont typeface="+mj-lt"/>
              <a:buAutoNum type="arabicPeriod" startAt="3"/>
            </a:pPr>
            <a:r>
              <a:rPr lang="en-US" dirty="0">
                <a:solidFill>
                  <a:schemeClr val="tx1">
                    <a:lumMod val="95000"/>
                    <a:lumOff val="5000"/>
                  </a:schemeClr>
                </a:solidFill>
                <a:latin typeface="Times New Roman"/>
                <a:cs typeface="Times New Roman"/>
              </a:rPr>
              <a:t>Students shall note that the host institution may not allow students to take all desired courses; flexibility in course selection is required.</a:t>
            </a:r>
            <a:endParaRPr lang="en-US" dirty="0">
              <a:solidFill>
                <a:schemeClr val="tx1">
                  <a:lumMod val="95000"/>
                  <a:lumOff val="5000"/>
                </a:schemeClr>
              </a:solidFill>
            </a:endParaRPr>
          </a:p>
          <a:p>
            <a:pPr marL="514350" indent="-514350" algn="just">
              <a:buFont typeface="+mj-lt"/>
              <a:buAutoNum type="arabicPeriod" startAt="3"/>
            </a:pPr>
            <a:endParaRPr lang="en-US" dirty="0">
              <a:solidFill>
                <a:schemeClr val="tx1">
                  <a:lumMod val="95000"/>
                  <a:lumOff val="5000"/>
                </a:schemeClr>
              </a:solidFill>
              <a:latin typeface="Times New Roman"/>
              <a:cs typeface="Times New Roman"/>
            </a:endParaRPr>
          </a:p>
          <a:p>
            <a:pPr marL="514350" indent="-514350" algn="just">
              <a:buFont typeface="+mj-lt"/>
              <a:buAutoNum type="arabicPeriod" startAt="3"/>
            </a:pPr>
            <a:r>
              <a:rPr lang="en-US" dirty="0">
                <a:solidFill>
                  <a:schemeClr val="tx1">
                    <a:lumMod val="95000"/>
                    <a:lumOff val="5000"/>
                  </a:schemeClr>
                </a:solidFill>
                <a:latin typeface="Times New Roman"/>
                <a:cs typeface="Times New Roman"/>
              </a:rPr>
              <a:t>Compulsory courses (law &amp; non-law) shall transfer for the same number of credits as the equivalent HKU courses.</a:t>
            </a:r>
            <a:endParaRPr lang="en-US" dirty="0">
              <a:solidFill>
                <a:schemeClr val="tx1">
                  <a:lumMod val="95000"/>
                  <a:lumOff val="5000"/>
                </a:schemeClr>
              </a:solidFill>
            </a:endParaRPr>
          </a:p>
          <a:p>
            <a:pPr marL="514350" indent="-514350" algn="just">
              <a:buFont typeface="+mj-lt"/>
              <a:buAutoNum type="arabicPeriod" startAt="3"/>
            </a:pPr>
            <a:endParaRPr lang="en-US" dirty="0">
              <a:solidFill>
                <a:schemeClr val="tx1">
                  <a:lumMod val="95000"/>
                  <a:lumOff val="5000"/>
                </a:schemeClr>
              </a:solidFill>
              <a:latin typeface="Times New Roman"/>
              <a:cs typeface="Times New Roman"/>
            </a:endParaRPr>
          </a:p>
          <a:p>
            <a:pPr marL="514350" indent="-514350" algn="just">
              <a:buFont typeface="+mj-lt"/>
              <a:buAutoNum type="arabicPeriod" startAt="3"/>
            </a:pPr>
            <a:r>
              <a:rPr lang="en-US" dirty="0">
                <a:solidFill>
                  <a:schemeClr val="tx1">
                    <a:lumMod val="95000"/>
                    <a:lumOff val="5000"/>
                  </a:schemeClr>
                </a:solidFill>
                <a:latin typeface="Times New Roman"/>
                <a:cs typeface="Times New Roman"/>
              </a:rPr>
              <a:t>Remaining credits shall transfer as free/ discipline elective credits, irrespective of the number of elective courses taken at the host institution.</a:t>
            </a:r>
          </a:p>
          <a:p>
            <a:pPr marL="0" indent="0">
              <a:buNone/>
            </a:pPr>
            <a:endParaRPr lang="en-US" dirty="0">
              <a:latin typeface="Times New Roman"/>
              <a:cs typeface="Times New Roman"/>
            </a:endParaRPr>
          </a:p>
        </p:txBody>
      </p:sp>
      <p:sp>
        <p:nvSpPr>
          <p:cNvPr id="6" name="Title 1">
            <a:extLst>
              <a:ext uri="{FF2B5EF4-FFF2-40B4-BE49-F238E27FC236}">
                <a16:creationId xmlns:a16="http://schemas.microsoft.com/office/drawing/2014/main" id="{9EE68F4B-B243-BFA1-81B1-8B3D52CDB461}"/>
              </a:ext>
            </a:extLst>
          </p:cNvPr>
          <p:cNvSpPr>
            <a:spLocks noGrp="1"/>
          </p:cNvSpPr>
          <p:nvPr>
            <p:ph type="title"/>
          </p:nvPr>
        </p:nvSpPr>
        <p:spPr>
          <a:xfrm>
            <a:off x="838200" y="365125"/>
            <a:ext cx="10515600" cy="933323"/>
          </a:xfrm>
        </p:spPr>
        <p:txBody>
          <a:bodyPr>
            <a:normAutofit/>
          </a:body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7" name="Freeform 22">
            <a:extLst>
              <a:ext uri="{FF2B5EF4-FFF2-40B4-BE49-F238E27FC236}">
                <a16:creationId xmlns:a16="http://schemas.microsoft.com/office/drawing/2014/main" id="{B751B2A5-B91A-DBFC-C3E3-5634113C7B3B}"/>
              </a:ext>
            </a:extLst>
          </p:cNvPr>
          <p:cNvSpPr/>
          <p:nvPr/>
        </p:nvSpPr>
        <p:spPr>
          <a:xfrm>
            <a:off x="938315" y="13885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Credit transfer (3) (continues)</a:t>
            </a:r>
          </a:p>
        </p:txBody>
      </p:sp>
    </p:spTree>
    <p:extLst>
      <p:ext uri="{BB962C8B-B14F-4D97-AF65-F5344CB8AC3E}">
        <p14:creationId xmlns:p14="http://schemas.microsoft.com/office/powerpoint/2010/main" val="179143385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9E777-0719-BA3F-996A-F24F660EC24D}"/>
              </a:ext>
            </a:extLst>
          </p:cNvPr>
          <p:cNvSpPr>
            <a:spLocks noGrp="1"/>
          </p:cNvSpPr>
          <p:nvPr>
            <p:ph idx="1"/>
          </p:nvPr>
        </p:nvSpPr>
        <p:spPr>
          <a:xfrm>
            <a:off x="938315" y="2103690"/>
            <a:ext cx="10515600" cy="4596048"/>
          </a:xfrm>
        </p:spPr>
        <p:txBody>
          <a:bodyPr vert="horz" lIns="91440" tIns="45720" rIns="91440" bIns="45720" rtlCol="0" anchor="t">
            <a:noAutofit/>
          </a:bodyPr>
          <a:lstStyle/>
          <a:p>
            <a:pPr indent="0">
              <a:lnSpc>
                <a:spcPct val="150000"/>
              </a:lnSpc>
              <a:buNone/>
            </a:pPr>
            <a:r>
              <a:rPr lang="en-US" b="1" dirty="0">
                <a:solidFill>
                  <a:schemeClr val="tx1">
                    <a:lumMod val="95000"/>
                    <a:lumOff val="5000"/>
                  </a:schemeClr>
                </a:solidFill>
                <a:latin typeface="Times New Roman"/>
                <a:cs typeface="Times New Roman"/>
              </a:rPr>
              <a:t>Students should study most PCLL prerequisites at HKU. </a:t>
            </a:r>
            <a:endParaRPr lang="en-US" dirty="0">
              <a:solidFill>
                <a:schemeClr val="tx1">
                  <a:lumMod val="95000"/>
                  <a:lumOff val="5000"/>
                </a:schemeClr>
              </a:solidFill>
              <a:latin typeface="Times New Roman"/>
              <a:cs typeface="Times New Roman"/>
            </a:endParaRPr>
          </a:p>
          <a:p>
            <a:pPr indent="0">
              <a:lnSpc>
                <a:spcPct val="150000"/>
              </a:lnSpc>
              <a:buNone/>
            </a:pPr>
            <a:r>
              <a:rPr lang="en-GB" u="sng" dirty="0">
                <a:solidFill>
                  <a:schemeClr val="tx1">
                    <a:lumMod val="95000"/>
                    <a:lumOff val="5000"/>
                  </a:schemeClr>
                </a:solidFill>
                <a:latin typeface="Times New Roman"/>
                <a:cs typeface="Times New Roman"/>
              </a:rPr>
              <a:t>Exceptions may apply under the following circumstances:</a:t>
            </a:r>
          </a:p>
          <a:p>
            <a:pPr marL="742950" indent="-514350">
              <a:lnSpc>
                <a:spcPct val="100000"/>
              </a:lnSpc>
              <a:spcBef>
                <a:spcPts val="0"/>
              </a:spcBef>
              <a:buFont typeface="+mj-lt"/>
              <a:buAutoNum type="arabicPeriod"/>
            </a:pPr>
            <a:r>
              <a:rPr lang="en-US" dirty="0">
                <a:solidFill>
                  <a:schemeClr val="tx1">
                    <a:lumMod val="95000"/>
                    <a:lumOff val="5000"/>
                  </a:schemeClr>
                </a:solidFill>
                <a:latin typeface="Times New Roman"/>
                <a:cs typeface="Times New Roman"/>
              </a:rPr>
              <a:t>The law of the host jurisdiction is substantially the same as that in Hong Kong</a:t>
            </a:r>
          </a:p>
          <a:p>
            <a:pPr marL="742950" indent="-514350" algn="just">
              <a:lnSpc>
                <a:spcPct val="100000"/>
              </a:lnSpc>
              <a:spcBef>
                <a:spcPts val="0"/>
              </a:spcBef>
              <a:buFont typeface="+mj-lt"/>
              <a:buAutoNum type="arabicPeriod"/>
            </a:pPr>
            <a:r>
              <a:rPr lang="en-US" dirty="0">
                <a:solidFill>
                  <a:schemeClr val="tx1">
                    <a:lumMod val="95000"/>
                    <a:lumOff val="5000"/>
                  </a:schemeClr>
                </a:solidFill>
                <a:latin typeface="Times New Roman"/>
                <a:cs typeface="Times New Roman"/>
              </a:rPr>
              <a:t>The student has </a:t>
            </a:r>
            <a:r>
              <a:rPr lang="en-US" b="1" dirty="0">
                <a:solidFill>
                  <a:schemeClr val="tx1">
                    <a:lumMod val="95000"/>
                    <a:lumOff val="5000"/>
                  </a:schemeClr>
                </a:solidFill>
                <a:latin typeface="Times New Roman"/>
                <a:cs typeface="Times New Roman"/>
              </a:rPr>
              <a:t>an opportunity to learn from an exceptional professor</a:t>
            </a:r>
            <a:r>
              <a:rPr lang="en-US" dirty="0">
                <a:solidFill>
                  <a:schemeClr val="tx1">
                    <a:lumMod val="95000"/>
                    <a:lumOff val="5000"/>
                  </a:schemeClr>
                </a:solidFill>
                <a:latin typeface="Times New Roman"/>
                <a:cs typeface="Times New Roman"/>
              </a:rPr>
              <a:t>.</a:t>
            </a:r>
          </a:p>
          <a:p>
            <a:pPr marL="742950" indent="-514350" algn="just">
              <a:lnSpc>
                <a:spcPct val="100000"/>
              </a:lnSpc>
              <a:spcBef>
                <a:spcPts val="0"/>
              </a:spcBef>
              <a:buFont typeface="+mj-lt"/>
              <a:buAutoNum type="arabicPeriod"/>
            </a:pPr>
            <a:r>
              <a:rPr lang="en-US" dirty="0">
                <a:solidFill>
                  <a:schemeClr val="tx1">
                    <a:lumMod val="95000"/>
                    <a:lumOff val="5000"/>
                  </a:schemeClr>
                </a:solidFill>
                <a:latin typeface="Times New Roman"/>
                <a:cs typeface="Times New Roman"/>
              </a:rPr>
              <a:t>The student has no intention of entering the PCLL </a:t>
            </a:r>
            <a:r>
              <a:rPr lang="en-US" dirty="0" err="1">
                <a:solidFill>
                  <a:schemeClr val="tx1">
                    <a:lumMod val="95000"/>
                    <a:lumOff val="5000"/>
                  </a:schemeClr>
                </a:solidFill>
                <a:latin typeface="Times New Roman"/>
                <a:cs typeface="Times New Roman"/>
              </a:rPr>
              <a:t>programme</a:t>
            </a:r>
            <a:r>
              <a:rPr lang="en-US" dirty="0">
                <a:solidFill>
                  <a:schemeClr val="tx1">
                    <a:lumMod val="95000"/>
                    <a:lumOff val="5000"/>
                  </a:schemeClr>
                </a:solidFill>
                <a:latin typeface="Times New Roman"/>
                <a:cs typeface="Times New Roman"/>
              </a:rPr>
              <a:t>. </a:t>
            </a:r>
          </a:p>
          <a:p>
            <a:pPr marL="742950" indent="-514350" algn="just">
              <a:lnSpc>
                <a:spcPct val="100000"/>
              </a:lnSpc>
              <a:spcBef>
                <a:spcPts val="0"/>
              </a:spcBef>
              <a:buFont typeface="+mj-lt"/>
              <a:buAutoNum type="arabicPeriod"/>
            </a:pPr>
            <a:r>
              <a:rPr lang="en-US" dirty="0">
                <a:solidFill>
                  <a:schemeClr val="tx1">
                    <a:lumMod val="95000"/>
                    <a:lumOff val="5000"/>
                  </a:schemeClr>
                </a:solidFill>
                <a:latin typeface="Times New Roman"/>
                <a:cs typeface="Times New Roman"/>
              </a:rPr>
              <a:t>The student’s </a:t>
            </a:r>
            <a:r>
              <a:rPr lang="en-US" b="1" dirty="0">
                <a:solidFill>
                  <a:schemeClr val="tx1">
                    <a:lumMod val="95000"/>
                    <a:lumOff val="5000"/>
                  </a:schemeClr>
                </a:solidFill>
                <a:latin typeface="Times New Roman"/>
                <a:cs typeface="Times New Roman"/>
              </a:rPr>
              <a:t>degree structure requires him/her to take some PCLL prerequisites during exchange.</a:t>
            </a:r>
            <a:endParaRPr lang="en-US" dirty="0">
              <a:solidFill>
                <a:schemeClr val="tx1">
                  <a:lumMod val="95000"/>
                  <a:lumOff val="5000"/>
                </a:schemeClr>
              </a:solidFill>
              <a:latin typeface="Times New Roman"/>
              <a:cs typeface="Times New Roman"/>
            </a:endParaRPr>
          </a:p>
        </p:txBody>
      </p:sp>
      <p:sp>
        <p:nvSpPr>
          <p:cNvPr id="4" name="Title 1">
            <a:extLst>
              <a:ext uri="{FF2B5EF4-FFF2-40B4-BE49-F238E27FC236}">
                <a16:creationId xmlns:a16="http://schemas.microsoft.com/office/drawing/2014/main" id="{9B8E6694-D051-3D5C-DE81-4A420E1FA0E1}"/>
              </a:ext>
            </a:extLst>
          </p:cNvPr>
          <p:cNvSpPr txBox="1">
            <a:spLocks/>
          </p:cNvSpPr>
          <p:nvPr/>
        </p:nvSpPr>
        <p:spPr>
          <a:xfrm>
            <a:off x="838200" y="36512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EEC2156A-F75D-C15C-230F-0B0DBB499988}"/>
              </a:ext>
            </a:extLst>
          </p:cNvPr>
          <p:cNvSpPr/>
          <p:nvPr/>
        </p:nvSpPr>
        <p:spPr>
          <a:xfrm>
            <a:off x="938315" y="13885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PCLL prerequisites</a:t>
            </a:r>
          </a:p>
        </p:txBody>
      </p:sp>
    </p:spTree>
    <p:extLst>
      <p:ext uri="{BB962C8B-B14F-4D97-AF65-F5344CB8AC3E}">
        <p14:creationId xmlns:p14="http://schemas.microsoft.com/office/powerpoint/2010/main" val="26100225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29DC3-517D-3971-0EB7-257C1846203C}"/>
              </a:ext>
            </a:extLst>
          </p:cNvPr>
          <p:cNvSpPr>
            <a:spLocks noGrp="1"/>
          </p:cNvSpPr>
          <p:nvPr>
            <p:ph idx="1"/>
          </p:nvPr>
        </p:nvSpPr>
        <p:spPr>
          <a:xfrm>
            <a:off x="838199" y="2073504"/>
            <a:ext cx="10744669" cy="4287073"/>
          </a:xfrm>
        </p:spPr>
        <p:txBody>
          <a:bodyPr vert="horz" lIns="91440" tIns="45720" rIns="91440" bIns="45720" rtlCol="0" anchor="t">
            <a:noAutofit/>
          </a:bodyPr>
          <a:lstStyle/>
          <a:p>
            <a:pPr marL="514350" indent="-514350" algn="just">
              <a:lnSpc>
                <a:spcPct val="100000"/>
              </a:lnSpc>
              <a:buFont typeface="+mj-lt"/>
              <a:buAutoNum type="arabicPeriod"/>
            </a:pPr>
            <a:r>
              <a:rPr lang="en-US" sz="2600" dirty="0">
                <a:solidFill>
                  <a:schemeClr val="tx1">
                    <a:lumMod val="95000"/>
                    <a:lumOff val="5000"/>
                  </a:schemeClr>
                </a:solidFill>
                <a:latin typeface="Times New Roman"/>
                <a:cs typeface="Times New Roman"/>
              </a:rPr>
              <a:t>Students shall take at least ONE (1) course </a:t>
            </a:r>
            <a:r>
              <a:rPr lang="en-US" sz="2600" u="sng" dirty="0">
                <a:solidFill>
                  <a:schemeClr val="tx1">
                    <a:lumMod val="95000"/>
                    <a:lumOff val="5000"/>
                  </a:schemeClr>
                </a:solidFill>
                <a:latin typeface="Times New Roman"/>
                <a:cs typeface="Times New Roman"/>
              </a:rPr>
              <a:t>per semester </a:t>
            </a:r>
            <a:r>
              <a:rPr lang="en-US" sz="2600" dirty="0">
                <a:solidFill>
                  <a:schemeClr val="tx1">
                    <a:lumMod val="95000"/>
                    <a:lumOff val="5000"/>
                  </a:schemeClr>
                </a:solidFill>
                <a:latin typeface="Times New Roman"/>
                <a:cs typeface="Times New Roman"/>
              </a:rPr>
              <a:t>(or one full-year course for a full-year exchange) that is a true law elective, as approved by the Faculty of Law Exchange Team. A true law elective refers to a course that is NOT a required course for the LLB or PCLL and is not a non-law elective (equivalent to at least six (6) HKU law credits).</a:t>
            </a:r>
            <a:endParaRPr lang="en-US" sz="2600" dirty="0">
              <a:solidFill>
                <a:schemeClr val="tx1">
                  <a:lumMod val="95000"/>
                  <a:lumOff val="5000"/>
                </a:schemeClr>
              </a:solidFill>
            </a:endParaRPr>
          </a:p>
          <a:p>
            <a:pPr marL="514350" indent="-514350" algn="just">
              <a:lnSpc>
                <a:spcPct val="100000"/>
              </a:lnSpc>
              <a:buFont typeface="+mj-lt"/>
              <a:buAutoNum type="arabicPeriod"/>
            </a:pPr>
            <a:r>
              <a:rPr lang="en-US" sz="2600" dirty="0">
                <a:solidFill>
                  <a:schemeClr val="tx1">
                    <a:lumMod val="95000"/>
                    <a:lumOff val="5000"/>
                  </a:schemeClr>
                </a:solidFill>
                <a:latin typeface="Times New Roman"/>
                <a:cs typeface="Times New Roman"/>
              </a:rPr>
              <a:t>Compulsory introductory courses on the host jurisdiction's legal system are </a:t>
            </a:r>
            <a:r>
              <a:rPr lang="en-US" sz="2600" u="sng" dirty="0">
                <a:solidFill>
                  <a:schemeClr val="tx1">
                    <a:lumMod val="95000"/>
                    <a:lumOff val="5000"/>
                  </a:schemeClr>
                </a:solidFill>
                <a:latin typeface="Times New Roman"/>
                <a:cs typeface="Times New Roman"/>
              </a:rPr>
              <a:t>NOT</a:t>
            </a:r>
            <a:r>
              <a:rPr lang="en-US" sz="2600" dirty="0">
                <a:solidFill>
                  <a:schemeClr val="tx1">
                    <a:lumMod val="95000"/>
                    <a:lumOff val="5000"/>
                  </a:schemeClr>
                </a:solidFill>
                <a:latin typeface="Times New Roman"/>
                <a:cs typeface="Times New Roman"/>
              </a:rPr>
              <a:t> counted as true law electives.</a:t>
            </a:r>
          </a:p>
          <a:p>
            <a:pPr marL="514350" indent="-514350" algn="just">
              <a:lnSpc>
                <a:spcPct val="100000"/>
              </a:lnSpc>
              <a:buFont typeface="+mj-lt"/>
              <a:buAutoNum type="arabicPeriod"/>
            </a:pPr>
            <a:r>
              <a:rPr lang="en-US" sz="2600" dirty="0">
                <a:solidFill>
                  <a:schemeClr val="tx1">
                    <a:lumMod val="95000"/>
                    <a:lumOff val="5000"/>
                  </a:schemeClr>
                </a:solidFill>
                <a:latin typeface="Times New Roman"/>
                <a:cs typeface="Times New Roman"/>
              </a:rPr>
              <a:t>Students participating in HKUWW exchange where the host institution does not offer law courses can be exempted from the True Law Elective Rule; however, they need to take at least one free elective course instead.</a:t>
            </a:r>
          </a:p>
          <a:p>
            <a:endParaRPr lang="en-US" sz="2600" dirty="0"/>
          </a:p>
        </p:txBody>
      </p:sp>
      <p:sp>
        <p:nvSpPr>
          <p:cNvPr id="4" name="Title 1">
            <a:extLst>
              <a:ext uri="{FF2B5EF4-FFF2-40B4-BE49-F238E27FC236}">
                <a16:creationId xmlns:a16="http://schemas.microsoft.com/office/drawing/2014/main" id="{D032436D-E1EE-5CA5-1DB3-75C6DB3BE24E}"/>
              </a:ext>
            </a:extLst>
          </p:cNvPr>
          <p:cNvSpPr txBox="1">
            <a:spLocks/>
          </p:cNvSpPr>
          <p:nvPr/>
        </p:nvSpPr>
        <p:spPr>
          <a:xfrm>
            <a:off x="838200" y="36512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Course Selection Guidelines</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CF2F66F8-9446-7BF7-3027-F6B9BECA2D29}"/>
              </a:ext>
            </a:extLst>
          </p:cNvPr>
          <p:cNvSpPr/>
          <p:nvPr/>
        </p:nvSpPr>
        <p:spPr>
          <a:xfrm>
            <a:off x="938315" y="1388577"/>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True Law Elective Rule</a:t>
            </a:r>
          </a:p>
        </p:txBody>
      </p:sp>
    </p:spTree>
    <p:extLst>
      <p:ext uri="{BB962C8B-B14F-4D97-AF65-F5344CB8AC3E}">
        <p14:creationId xmlns:p14="http://schemas.microsoft.com/office/powerpoint/2010/main" val="893148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0AEA21-08D1-C7F1-0073-99395760383D}"/>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Role of the Faculty of Law Exchange Team</a:t>
            </a:r>
            <a:endParaRPr lang="en-GB" sz="36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64ACFE3-9ABF-71DA-3561-F44648E2F259}"/>
              </a:ext>
            </a:extLst>
          </p:cNvPr>
          <p:cNvSpPr>
            <a:spLocks noGrp="1"/>
          </p:cNvSpPr>
          <p:nvPr>
            <p:ph idx="1"/>
          </p:nvPr>
        </p:nvSpPr>
        <p:spPr>
          <a:xfrm>
            <a:off x="838200" y="1798176"/>
            <a:ext cx="10515600" cy="3261648"/>
          </a:xfrm>
        </p:spPr>
        <p:txBody>
          <a:bodyPr>
            <a:normAutofit/>
          </a:bodyPr>
          <a:lstStyle/>
          <a:p>
            <a:pPr marL="514350" indent="-514350">
              <a:buFont typeface="+mj-lt"/>
              <a:buAutoNum type="arabicPeriod"/>
            </a:pPr>
            <a:r>
              <a:rPr lang="en-US" sz="3200" dirty="0">
                <a:latin typeface="Times New Roman" panose="02020603050405020304" pitchFamily="18" charset="0"/>
                <a:cs typeface="Times New Roman" panose="02020603050405020304" pitchFamily="18" charset="0"/>
              </a:rPr>
              <a:t>To enable students to experience law studies </a:t>
            </a:r>
            <a:r>
              <a:rPr lang="en-GB" sz="3200" dirty="0">
                <a:latin typeface="Times New Roman" panose="02020603050405020304" pitchFamily="18" charset="0"/>
                <a:cs typeface="Times New Roman" panose="02020603050405020304" pitchFamily="18" charset="0"/>
              </a:rPr>
              <a:t>in other countries and legal systems</a:t>
            </a:r>
            <a:endParaRPr lang="en-US" sz="3200" dirty="0">
              <a:latin typeface="Times New Roman" panose="02020603050405020304" pitchFamily="18" charset="0"/>
              <a:cs typeface="Times New Roman" panose="02020603050405020304" pitchFamily="18" charset="0"/>
            </a:endParaRPr>
          </a:p>
          <a:p>
            <a:pPr>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sz="3200" dirty="0">
                <a:latin typeface="Times New Roman" panose="02020603050405020304" pitchFamily="18" charset="0"/>
                <a:cs typeface="Times New Roman" panose="02020603050405020304" pitchFamily="18" charset="0"/>
              </a:rPr>
              <a:t>To ensure the smooth transfer of approved courses into the degree programme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025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31172-9036-E87D-C4F6-21314C4A5B7D}"/>
              </a:ext>
            </a:extLst>
          </p:cNvPr>
          <p:cNvSpPr>
            <a:spLocks noGrp="1"/>
          </p:cNvSpPr>
          <p:nvPr>
            <p:ph idx="1"/>
          </p:nvPr>
        </p:nvSpPr>
        <p:spPr>
          <a:xfrm>
            <a:off x="838200" y="2486637"/>
            <a:ext cx="10515600" cy="3690326"/>
          </a:xfrm>
        </p:spPr>
        <p:txBody>
          <a:bodyPr vert="horz" lIns="91440" tIns="45720" rIns="91440" bIns="45720" rtlCol="0" anchor="t">
            <a:normAutofit fontScale="92500" lnSpcReduction="10000"/>
          </a:bodyPr>
          <a:lstStyle/>
          <a:p>
            <a:pPr marL="514350" indent="-514350" algn="just">
              <a:buFont typeface="+mj-lt"/>
              <a:buAutoNum type="arabicPeriod"/>
            </a:pPr>
            <a:r>
              <a:rPr lang="en-US" sz="3200" dirty="0">
                <a:solidFill>
                  <a:schemeClr val="tx1">
                    <a:lumMod val="95000"/>
                    <a:lumOff val="5000"/>
                  </a:schemeClr>
                </a:solidFill>
                <a:latin typeface="Times New Roman"/>
                <a:cs typeface="Times New Roman"/>
              </a:rPr>
              <a:t>Students shall submit their study plan and obtain approval of leave of absence at least </a:t>
            </a:r>
            <a:r>
              <a:rPr lang="en-US" sz="3200" b="1" u="sng" dirty="0">
                <a:solidFill>
                  <a:schemeClr val="tx1">
                    <a:lumMod val="95000"/>
                    <a:lumOff val="5000"/>
                  </a:schemeClr>
                </a:solidFill>
                <a:latin typeface="Times New Roman"/>
                <a:cs typeface="Times New Roman"/>
              </a:rPr>
              <a:t>four (4) weeks</a:t>
            </a:r>
            <a:r>
              <a:rPr lang="en-US" sz="3200" b="1" dirty="0">
                <a:solidFill>
                  <a:schemeClr val="tx1">
                    <a:lumMod val="95000"/>
                    <a:lumOff val="5000"/>
                  </a:schemeClr>
                </a:solidFill>
                <a:latin typeface="Times New Roman"/>
                <a:cs typeface="Times New Roman"/>
              </a:rPr>
              <a:t> </a:t>
            </a:r>
            <a:r>
              <a:rPr lang="en-US" sz="3200" dirty="0">
                <a:solidFill>
                  <a:schemeClr val="tx1">
                    <a:lumMod val="95000"/>
                    <a:lumOff val="5000"/>
                  </a:schemeClr>
                </a:solidFill>
                <a:latin typeface="Times New Roman"/>
                <a:cs typeface="Times New Roman"/>
              </a:rPr>
              <a:t>prior to departure. If course selection has not yet been </a:t>
            </a:r>
            <a:r>
              <a:rPr lang="en-US" sz="3200" dirty="0" err="1">
                <a:solidFill>
                  <a:schemeClr val="tx1">
                    <a:lumMod val="95000"/>
                    <a:lumOff val="5000"/>
                  </a:schemeClr>
                </a:solidFill>
                <a:latin typeface="Times New Roman"/>
                <a:cs typeface="Times New Roman"/>
              </a:rPr>
              <a:t>finalised</a:t>
            </a:r>
            <a:r>
              <a:rPr lang="en-US" sz="3200" dirty="0">
                <a:solidFill>
                  <a:schemeClr val="tx1">
                    <a:lumMod val="95000"/>
                    <a:lumOff val="5000"/>
                  </a:schemeClr>
                </a:solidFill>
                <a:latin typeface="Times New Roman"/>
                <a:cs typeface="Times New Roman"/>
              </a:rPr>
              <a:t> / study plan approval has not yet been obtained, </a:t>
            </a:r>
            <a:r>
              <a:rPr lang="en-GB" sz="3200" dirty="0">
                <a:solidFill>
                  <a:schemeClr val="tx1">
                    <a:lumMod val="95000"/>
                    <a:lumOff val="5000"/>
                  </a:schemeClr>
                </a:solidFill>
                <a:latin typeface="Times New Roman"/>
                <a:cs typeface="Times New Roman"/>
              </a:rPr>
              <a:t>the application for leave of absence shall be submitted first.</a:t>
            </a:r>
            <a:endParaRPr lang="en-US" sz="3200" dirty="0">
              <a:solidFill>
                <a:schemeClr val="tx1">
                  <a:lumMod val="95000"/>
                  <a:lumOff val="5000"/>
                </a:schemeClr>
              </a:solidFill>
              <a:latin typeface="Times New Roman"/>
              <a:cs typeface="Times New Roman"/>
            </a:endParaRPr>
          </a:p>
          <a:p>
            <a:pPr marL="514350" indent="-514350" algn="just">
              <a:buFont typeface="+mj-lt"/>
              <a:buAutoNum type="arabicPeriod"/>
            </a:pPr>
            <a:endParaRPr lang="en-US" sz="3200" dirty="0">
              <a:solidFill>
                <a:schemeClr val="tx1">
                  <a:lumMod val="95000"/>
                  <a:lumOff val="5000"/>
                </a:schemeClr>
              </a:solidFill>
              <a:latin typeface="Times New Roman"/>
              <a:cs typeface="Times New Roman"/>
            </a:endParaRPr>
          </a:p>
          <a:p>
            <a:pPr marL="514350" indent="-514350" algn="just">
              <a:buFont typeface="+mj-lt"/>
              <a:buAutoNum type="arabicPeriod"/>
            </a:pPr>
            <a:r>
              <a:rPr lang="en-US" sz="3200" dirty="0">
                <a:solidFill>
                  <a:schemeClr val="tx1">
                    <a:lumMod val="95000"/>
                    <a:lumOff val="5000"/>
                  </a:schemeClr>
                </a:solidFill>
                <a:latin typeface="Times New Roman"/>
                <a:cs typeface="Times New Roman"/>
              </a:rPr>
              <a:t>Students shall ensure that all courses have been approved by both the host institution and the Faculty of Law Exchange Team. </a:t>
            </a:r>
          </a:p>
          <a:p>
            <a:endParaRPr lang="en-US" dirty="0"/>
          </a:p>
        </p:txBody>
      </p:sp>
      <p:sp>
        <p:nvSpPr>
          <p:cNvPr id="4" name="Title 1">
            <a:extLst>
              <a:ext uri="{FF2B5EF4-FFF2-40B4-BE49-F238E27FC236}">
                <a16:creationId xmlns:a16="http://schemas.microsoft.com/office/drawing/2014/main" id="{7A7D1A6C-A497-6157-64F1-56D0106C1A89}"/>
              </a:ext>
            </a:extLst>
          </p:cNvPr>
          <p:cNvSpPr txBox="1">
            <a:spLocks/>
          </p:cNvSpPr>
          <p:nvPr/>
        </p:nvSpPr>
        <p:spPr>
          <a:xfrm>
            <a:off x="838200" y="21437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4AF72214-A886-5AA8-2BA7-3AACF648C3EC}"/>
              </a:ext>
            </a:extLst>
          </p:cNvPr>
          <p:cNvSpPr/>
          <p:nvPr/>
        </p:nvSpPr>
        <p:spPr>
          <a:xfrm>
            <a:off x="838200" y="1388296"/>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When to submit exchange study plan</a:t>
            </a:r>
          </a:p>
        </p:txBody>
      </p:sp>
    </p:spTree>
    <p:extLst>
      <p:ext uri="{BB962C8B-B14F-4D97-AF65-F5344CB8AC3E}">
        <p14:creationId xmlns:p14="http://schemas.microsoft.com/office/powerpoint/2010/main" val="36379417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C139-5436-21E3-402A-8CF014102C03}"/>
              </a:ext>
            </a:extLst>
          </p:cNvPr>
          <p:cNvSpPr>
            <a:spLocks noGrp="1"/>
          </p:cNvSpPr>
          <p:nvPr>
            <p:ph type="title"/>
          </p:nvPr>
        </p:nvSpPr>
        <p:spPr>
          <a:xfrm>
            <a:off x="6620488" y="6031262"/>
            <a:ext cx="5182561" cy="756358"/>
          </a:xfrm>
        </p:spPr>
        <p:txBody>
          <a:bodyPr vert="horz" lIns="91440" tIns="45720" rIns="91440" bIns="45720" rtlCol="0" anchor="ctr">
            <a:noAutofit/>
          </a:bodyPr>
          <a:lstStyle/>
          <a:p>
            <a:r>
              <a:rPr lang="en-US" sz="2000" dirty="0">
                <a:solidFill>
                  <a:srgbClr val="0070C0"/>
                </a:solidFill>
                <a:latin typeface="Times New Roman"/>
                <a:cs typeface="Times New Roman"/>
                <a:hlinkClick r:id="rId2">
                  <a:extLst>
                    <a:ext uri="{A12FA001-AC4F-418D-AE19-62706E023703}">
                      <ahyp:hlinkClr xmlns:ahyp="http://schemas.microsoft.com/office/drawing/2018/hyperlinkcolor" val="tx"/>
                    </a:ext>
                  </a:extLst>
                </a:hlinkClick>
              </a:rPr>
              <a:t>Study</a:t>
            </a:r>
            <a:r>
              <a:rPr lang="en-US" sz="2000" dirty="0">
                <a:solidFill>
                  <a:srgbClr val="467886"/>
                </a:solidFill>
                <a:latin typeface="Times New Roman"/>
                <a:cs typeface="Times New Roman"/>
                <a:hlinkClick r:id="rId2">
                  <a:extLst>
                    <a:ext uri="{A12FA001-AC4F-418D-AE19-62706E023703}">
                      <ahyp:hlinkClr xmlns:ahyp="http://schemas.microsoft.com/office/drawing/2018/hyperlinkcolor" val="tx"/>
                    </a:ext>
                  </a:extLst>
                </a:hlinkClick>
              </a:rPr>
              <a:t> </a:t>
            </a:r>
            <a:r>
              <a:rPr lang="en-US" sz="2000" dirty="0">
                <a:solidFill>
                  <a:srgbClr val="0070C0"/>
                </a:solidFill>
                <a:latin typeface="Times New Roman"/>
                <a:cs typeface="Times New Roman"/>
                <a:hlinkClick r:id="rId2">
                  <a:extLst>
                    <a:ext uri="{A12FA001-AC4F-418D-AE19-62706E023703}">
                      <ahyp:hlinkClr xmlns:ahyp="http://schemas.microsoft.com/office/drawing/2018/hyperlinkcolor" val="tx"/>
                    </a:ext>
                  </a:extLst>
                </a:hlinkClick>
              </a:rPr>
              <a:t>plan </a:t>
            </a:r>
            <a:r>
              <a:rPr lang="en-US" sz="2000" dirty="0">
                <a:latin typeface="Times New Roman"/>
                <a:cs typeface="Times New Roman"/>
              </a:rPr>
              <a:t>can be downloaded at Faculty’s Outgoing Exchange </a:t>
            </a:r>
            <a:r>
              <a:rPr lang="en-US" sz="2000" dirty="0" err="1">
                <a:latin typeface="Times New Roman"/>
                <a:cs typeface="Times New Roman"/>
              </a:rPr>
              <a:t>Programme</a:t>
            </a:r>
            <a:r>
              <a:rPr lang="en-US" sz="2000" dirty="0">
                <a:latin typeface="Times New Roman"/>
                <a:cs typeface="Times New Roman"/>
              </a:rPr>
              <a:t> website</a:t>
            </a:r>
          </a:p>
        </p:txBody>
      </p:sp>
      <p:sp>
        <p:nvSpPr>
          <p:cNvPr id="3" name="Content Placeholder 2">
            <a:extLst>
              <a:ext uri="{FF2B5EF4-FFF2-40B4-BE49-F238E27FC236}">
                <a16:creationId xmlns:a16="http://schemas.microsoft.com/office/drawing/2014/main" id="{56FBC524-8874-4975-F11D-9959B7006D48}"/>
              </a:ext>
            </a:extLst>
          </p:cNvPr>
          <p:cNvSpPr>
            <a:spLocks noGrp="1"/>
          </p:cNvSpPr>
          <p:nvPr>
            <p:ph idx="1"/>
          </p:nvPr>
        </p:nvSpPr>
        <p:spPr>
          <a:xfrm>
            <a:off x="534008" y="2003736"/>
            <a:ext cx="6265803" cy="3439809"/>
          </a:xfrm>
        </p:spPr>
        <p:txBody>
          <a:bodyPr vert="horz" lIns="91440" tIns="45720" rIns="91440" bIns="45720" rtlCol="0" anchor="t">
            <a:noAutofit/>
          </a:bodyPr>
          <a:lstStyle/>
          <a:p>
            <a:pPr marL="0" indent="0">
              <a:lnSpc>
                <a:spcPct val="150000"/>
              </a:lnSpc>
              <a:buNone/>
            </a:pPr>
            <a:r>
              <a:rPr lang="en-US" sz="2400" b="1" dirty="0">
                <a:solidFill>
                  <a:schemeClr val="tx1">
                    <a:lumMod val="95000"/>
                    <a:lumOff val="5000"/>
                  </a:schemeClr>
                </a:solidFill>
                <a:latin typeface="Times New Roman"/>
                <a:cs typeface="Times New Roman"/>
              </a:rPr>
              <a:t>Please fill in information such as:</a:t>
            </a:r>
          </a:p>
          <a:p>
            <a:pPr>
              <a:lnSpc>
                <a:spcPct val="150000"/>
              </a:lnSpc>
            </a:pPr>
            <a:r>
              <a:rPr lang="en-US" sz="2400" dirty="0">
                <a:solidFill>
                  <a:schemeClr val="tx1">
                    <a:lumMod val="95000"/>
                    <a:lumOff val="5000"/>
                  </a:schemeClr>
                </a:solidFill>
                <a:latin typeface="Times New Roman"/>
                <a:cs typeface="Times New Roman"/>
                <a:sym typeface="Wingdings 3"/>
              </a:rPr>
              <a:t>Nor</a:t>
            </a:r>
            <a:r>
              <a:rPr lang="en-US" sz="2400" dirty="0">
                <a:solidFill>
                  <a:schemeClr val="tx1">
                    <a:lumMod val="95000"/>
                    <a:lumOff val="5000"/>
                  </a:schemeClr>
                </a:solidFill>
                <a:latin typeface="Times New Roman"/>
                <a:cs typeface="Times New Roman"/>
              </a:rPr>
              <a:t>mal load at host institution</a:t>
            </a:r>
          </a:p>
          <a:p>
            <a:pPr>
              <a:lnSpc>
                <a:spcPct val="150000"/>
              </a:lnSpc>
            </a:pPr>
            <a:r>
              <a:rPr lang="en-US" sz="2400" dirty="0">
                <a:solidFill>
                  <a:schemeClr val="tx1">
                    <a:lumMod val="95000"/>
                    <a:lumOff val="5000"/>
                  </a:schemeClr>
                </a:solidFill>
                <a:latin typeface="Times New Roman"/>
                <a:cs typeface="Times New Roman"/>
              </a:rPr>
              <a:t>Course code/name at host institution</a:t>
            </a:r>
          </a:p>
          <a:p>
            <a:pPr>
              <a:lnSpc>
                <a:spcPct val="150000"/>
              </a:lnSpc>
            </a:pPr>
            <a:r>
              <a:rPr lang="en-US" sz="2400" dirty="0">
                <a:solidFill>
                  <a:schemeClr val="tx1">
                    <a:lumMod val="95000"/>
                    <a:lumOff val="5000"/>
                  </a:schemeClr>
                </a:solidFill>
                <a:latin typeface="Times New Roman"/>
                <a:cs typeface="Times New Roman"/>
              </a:rPr>
              <a:t>Equivalent HKU course</a:t>
            </a:r>
          </a:p>
          <a:p>
            <a:pPr>
              <a:lnSpc>
                <a:spcPct val="150000"/>
              </a:lnSpc>
            </a:pPr>
            <a:r>
              <a:rPr lang="en-US" sz="2400" dirty="0">
                <a:solidFill>
                  <a:schemeClr val="tx1">
                    <a:lumMod val="95000"/>
                    <a:lumOff val="5000"/>
                  </a:schemeClr>
                </a:solidFill>
                <a:latin typeface="Times New Roman"/>
                <a:cs typeface="Times New Roman"/>
              </a:rPr>
              <a:t>Law elective / free elective</a:t>
            </a:r>
          </a:p>
          <a:p>
            <a:pPr>
              <a:lnSpc>
                <a:spcPct val="150000"/>
              </a:lnSpc>
            </a:pPr>
            <a:r>
              <a:rPr lang="en-US" sz="2400" dirty="0">
                <a:solidFill>
                  <a:schemeClr val="tx1">
                    <a:lumMod val="95000"/>
                    <a:lumOff val="5000"/>
                  </a:schemeClr>
                </a:solidFill>
                <a:latin typeface="Times New Roman"/>
                <a:cs typeface="Times New Roman"/>
              </a:rPr>
              <a:t>Related HKU offering faculty / department</a:t>
            </a:r>
          </a:p>
        </p:txBody>
      </p:sp>
      <p:sp>
        <p:nvSpPr>
          <p:cNvPr id="5" name="Title 1">
            <a:extLst>
              <a:ext uri="{FF2B5EF4-FFF2-40B4-BE49-F238E27FC236}">
                <a16:creationId xmlns:a16="http://schemas.microsoft.com/office/drawing/2014/main" id="{45AF78D2-C65A-1614-D448-23CF950A4169}"/>
              </a:ext>
            </a:extLst>
          </p:cNvPr>
          <p:cNvSpPr txBox="1">
            <a:spLocks/>
          </p:cNvSpPr>
          <p:nvPr/>
        </p:nvSpPr>
        <p:spPr>
          <a:xfrm>
            <a:off x="534008" y="20607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6" name="Freeform 22">
            <a:extLst>
              <a:ext uri="{FF2B5EF4-FFF2-40B4-BE49-F238E27FC236}">
                <a16:creationId xmlns:a16="http://schemas.microsoft.com/office/drawing/2014/main" id="{448510C4-07C1-3210-083F-476D1D623860}"/>
              </a:ext>
            </a:extLst>
          </p:cNvPr>
          <p:cNvSpPr/>
          <p:nvPr/>
        </p:nvSpPr>
        <p:spPr>
          <a:xfrm>
            <a:off x="534008" y="1259075"/>
            <a:ext cx="10823618"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Exchange study plan template</a:t>
            </a:r>
          </a:p>
        </p:txBody>
      </p:sp>
      <p:pic>
        <p:nvPicPr>
          <p:cNvPr id="8" name="Picture 7">
            <a:extLst>
              <a:ext uri="{FF2B5EF4-FFF2-40B4-BE49-F238E27FC236}">
                <a16:creationId xmlns:a16="http://schemas.microsoft.com/office/drawing/2014/main" id="{BD0651D1-C233-53E3-A01D-37017736CB12}"/>
              </a:ext>
            </a:extLst>
          </p:cNvPr>
          <p:cNvPicPr>
            <a:picLocks noChangeAspect="1"/>
          </p:cNvPicPr>
          <p:nvPr/>
        </p:nvPicPr>
        <p:blipFill>
          <a:blip r:embed="rId3"/>
          <a:stretch>
            <a:fillRect/>
          </a:stretch>
        </p:blipFill>
        <p:spPr>
          <a:xfrm>
            <a:off x="6620488" y="2003736"/>
            <a:ext cx="4737138" cy="4027526"/>
          </a:xfrm>
          <a:prstGeom prst="rect">
            <a:avLst/>
          </a:prstGeom>
          <a:ln>
            <a:solidFill>
              <a:schemeClr val="bg1">
                <a:lumMod val="75000"/>
              </a:schemeClr>
            </a:solidFill>
          </a:ln>
        </p:spPr>
      </p:pic>
    </p:spTree>
    <p:extLst>
      <p:ext uri="{BB962C8B-B14F-4D97-AF65-F5344CB8AC3E}">
        <p14:creationId xmlns:p14="http://schemas.microsoft.com/office/powerpoint/2010/main" val="345755044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4D62A-836D-F227-67E6-56F092C8EEE2}"/>
              </a:ext>
            </a:extLst>
          </p:cNvPr>
          <p:cNvSpPr>
            <a:spLocks noGrp="1"/>
          </p:cNvSpPr>
          <p:nvPr>
            <p:ph idx="1"/>
          </p:nvPr>
        </p:nvSpPr>
        <p:spPr>
          <a:xfrm>
            <a:off x="838200" y="2128588"/>
            <a:ext cx="10515600" cy="4479868"/>
          </a:xfrm>
        </p:spPr>
        <p:txBody>
          <a:bodyPr vert="horz" lIns="91440" tIns="45720" rIns="91440" bIns="45720" rtlCol="0" anchor="t">
            <a:noAutofit/>
          </a:bodyPr>
          <a:lstStyle/>
          <a:p>
            <a:pPr marL="514350" indent="-514350" algn="just">
              <a:buFont typeface="+mj-lt"/>
              <a:buAutoNum type="arabicPeriod"/>
            </a:pPr>
            <a:r>
              <a:rPr lang="en-US" sz="2600" dirty="0">
                <a:solidFill>
                  <a:schemeClr val="tx1">
                    <a:lumMod val="95000"/>
                    <a:lumOff val="5000"/>
                  </a:schemeClr>
                </a:solidFill>
                <a:latin typeface="Times New Roman"/>
                <a:cs typeface="Times New Roman"/>
              </a:rPr>
              <a:t>Law electives and LLB core courses that are not PCLL equivalents can be transferrable only with the prior approval of the Faculty of Law  Exchange Team.</a:t>
            </a:r>
            <a:endParaRPr lang="en-US" sz="2600" dirty="0">
              <a:solidFill>
                <a:schemeClr val="tx1">
                  <a:lumMod val="95000"/>
                  <a:lumOff val="5000"/>
                </a:schemeClr>
              </a:solidFill>
            </a:endParaRPr>
          </a:p>
          <a:p>
            <a:pPr marL="514350" indent="-514350" algn="just">
              <a:spcBef>
                <a:spcPts val="0"/>
              </a:spcBef>
              <a:buFont typeface="+mj-lt"/>
              <a:buAutoNum type="arabicPeriod"/>
            </a:pPr>
            <a:endParaRPr lang="en-US" sz="2600" dirty="0">
              <a:solidFill>
                <a:schemeClr val="tx1">
                  <a:lumMod val="95000"/>
                  <a:lumOff val="5000"/>
                </a:schemeClr>
              </a:solidFill>
              <a:latin typeface="Times New Roman"/>
              <a:cs typeface="Times New Roman"/>
            </a:endParaRPr>
          </a:p>
          <a:p>
            <a:pPr marL="514350" indent="-514350" algn="just">
              <a:buFont typeface="+mj-lt"/>
              <a:buAutoNum type="arabicPeriod"/>
            </a:pPr>
            <a:r>
              <a:rPr lang="en-US" sz="2600" dirty="0">
                <a:solidFill>
                  <a:schemeClr val="tx1">
                    <a:lumMod val="95000"/>
                    <a:lumOff val="5000"/>
                  </a:schemeClr>
                </a:solidFill>
                <a:latin typeface="Times New Roman"/>
                <a:cs typeface="Times New Roman"/>
              </a:rPr>
              <a:t>PCLL prerequisites require prior approval from the PCLL Conversion Examination Board. Students shall submit their application to the Board by the stipulated deadline(s), namely end of February or end of August every year. Students should refer to the Board’s website for updated information.</a:t>
            </a:r>
          </a:p>
          <a:p>
            <a:pPr marL="0" indent="-514350" algn="just">
              <a:lnSpc>
                <a:spcPct val="100000"/>
              </a:lnSpc>
              <a:spcBef>
                <a:spcPts val="0"/>
              </a:spcBef>
              <a:buFont typeface="+mj-lt"/>
              <a:buAutoNum type="arabicPeriod"/>
            </a:pPr>
            <a:endParaRPr lang="en-US" sz="2600" dirty="0">
              <a:solidFill>
                <a:schemeClr val="tx1">
                  <a:lumMod val="95000"/>
                  <a:lumOff val="5000"/>
                </a:schemeClr>
              </a:solidFill>
              <a:latin typeface="Times New Roman"/>
              <a:cs typeface="Times New Roman"/>
            </a:endParaRPr>
          </a:p>
          <a:p>
            <a:pPr marL="514350" indent="-514350" algn="just">
              <a:buFont typeface="+mj-lt"/>
              <a:buAutoNum type="arabicPeriod"/>
            </a:pPr>
            <a:r>
              <a:rPr lang="en-US" sz="2600" dirty="0">
                <a:solidFill>
                  <a:schemeClr val="tx1">
                    <a:lumMod val="95000"/>
                    <a:lumOff val="5000"/>
                  </a:schemeClr>
                </a:solidFill>
                <a:latin typeface="Times New Roman"/>
                <a:cs typeface="Times New Roman"/>
              </a:rPr>
              <a:t>Non-law subjects can be transferrable only with the prior approval of the </a:t>
            </a:r>
            <a:r>
              <a:rPr lang="en-US" dirty="0">
                <a:solidFill>
                  <a:schemeClr val="tx1">
                    <a:lumMod val="95000"/>
                    <a:lumOff val="5000"/>
                  </a:schemeClr>
                </a:solidFill>
                <a:latin typeface="Times New Roman"/>
                <a:cs typeface="Times New Roman"/>
              </a:rPr>
              <a:t>Faculty of Law</a:t>
            </a:r>
            <a:r>
              <a:rPr lang="en-US" sz="2600" dirty="0">
                <a:solidFill>
                  <a:schemeClr val="tx1">
                    <a:lumMod val="95000"/>
                    <a:lumOff val="5000"/>
                  </a:schemeClr>
                </a:solidFill>
                <a:latin typeface="Times New Roman"/>
                <a:cs typeface="Times New Roman"/>
              </a:rPr>
              <a:t> Exchange Team.</a:t>
            </a:r>
          </a:p>
          <a:p>
            <a:pPr marL="0" indent="0">
              <a:buNone/>
            </a:pPr>
            <a:endParaRPr lang="en-US" sz="2600" dirty="0"/>
          </a:p>
        </p:txBody>
      </p:sp>
      <p:sp>
        <p:nvSpPr>
          <p:cNvPr id="4" name="Title 1">
            <a:extLst>
              <a:ext uri="{FF2B5EF4-FFF2-40B4-BE49-F238E27FC236}">
                <a16:creationId xmlns:a16="http://schemas.microsoft.com/office/drawing/2014/main" id="{8DE445A0-2E16-FD33-664C-8CF9CBE3E490}"/>
              </a:ext>
            </a:extLst>
          </p:cNvPr>
          <p:cNvSpPr txBox="1">
            <a:spLocks/>
          </p:cNvSpPr>
          <p:nvPr/>
        </p:nvSpPr>
        <p:spPr>
          <a:xfrm>
            <a:off x="838200" y="21437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65244D8F-E9B2-B3B8-AB86-494CFE22D34D}"/>
              </a:ext>
            </a:extLst>
          </p:cNvPr>
          <p:cNvSpPr/>
          <p:nvPr/>
        </p:nvSpPr>
        <p:spPr>
          <a:xfrm>
            <a:off x="838200" y="1388296"/>
            <a:ext cx="10644554"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Transfer of courses</a:t>
            </a:r>
          </a:p>
        </p:txBody>
      </p:sp>
    </p:spTree>
    <p:extLst>
      <p:ext uri="{BB962C8B-B14F-4D97-AF65-F5344CB8AC3E}">
        <p14:creationId xmlns:p14="http://schemas.microsoft.com/office/powerpoint/2010/main" val="231181921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DDC04-606F-8B37-8BD7-7DB5003924DC}"/>
              </a:ext>
            </a:extLst>
          </p:cNvPr>
          <p:cNvSpPr>
            <a:spLocks noGrp="1"/>
          </p:cNvSpPr>
          <p:nvPr>
            <p:ph idx="1"/>
          </p:nvPr>
        </p:nvSpPr>
        <p:spPr>
          <a:xfrm>
            <a:off x="838200" y="2032592"/>
            <a:ext cx="10799618" cy="4164424"/>
          </a:xfrm>
        </p:spPr>
        <p:txBody>
          <a:bodyPr vert="horz" lIns="91440" tIns="45720" rIns="91440" bIns="45720" rtlCol="0" anchor="t">
            <a:noAutofit/>
          </a:bodyPr>
          <a:lstStyle/>
          <a:p>
            <a:pPr marL="514350" indent="-514350" algn="just">
              <a:lnSpc>
                <a:spcPct val="100000"/>
              </a:lnSpc>
              <a:spcBef>
                <a:spcPts val="0"/>
              </a:spcBef>
              <a:buFont typeface="+mj-lt"/>
              <a:buAutoNum type="arabicPeriod"/>
            </a:pPr>
            <a:r>
              <a:rPr lang="en-US" sz="2600" dirty="0">
                <a:solidFill>
                  <a:schemeClr val="tx1">
                    <a:lumMod val="95000"/>
                    <a:lumOff val="5000"/>
                  </a:schemeClr>
                </a:solidFill>
                <a:latin typeface="Times New Roman"/>
                <a:cs typeface="Times New Roman"/>
              </a:rPr>
              <a:t>Students shall check the Faculty website for the list of approved / not approved courses, which is updated regularly. The list is for reference only. Although courses have been reviewed and approved by HKU course teachers, final approval of subject enrollment rests with the host institution. </a:t>
            </a:r>
          </a:p>
          <a:p>
            <a:pPr marL="514350" indent="-514350" algn="just">
              <a:lnSpc>
                <a:spcPct val="100000"/>
              </a:lnSpc>
              <a:spcBef>
                <a:spcPts val="0"/>
              </a:spcBef>
              <a:buFont typeface="+mj-lt"/>
              <a:buAutoNum type="arabicPeriod"/>
            </a:pPr>
            <a:endParaRPr lang="en-US" sz="2600" dirty="0">
              <a:solidFill>
                <a:schemeClr val="tx1">
                  <a:lumMod val="95000"/>
                  <a:lumOff val="5000"/>
                </a:schemeClr>
              </a:solidFill>
              <a:latin typeface="Times New Roman"/>
              <a:cs typeface="Times New Roman"/>
            </a:endParaRPr>
          </a:p>
          <a:p>
            <a:pPr marL="514350" indent="-514350" algn="just">
              <a:lnSpc>
                <a:spcPct val="100000"/>
              </a:lnSpc>
              <a:spcBef>
                <a:spcPts val="0"/>
              </a:spcBef>
              <a:buFont typeface="+mj-lt"/>
              <a:buAutoNum type="arabicPeriod"/>
            </a:pPr>
            <a:r>
              <a:rPr lang="en-US" sz="2600" dirty="0">
                <a:solidFill>
                  <a:schemeClr val="tx1">
                    <a:lumMod val="95000"/>
                    <a:lumOff val="5000"/>
                  </a:schemeClr>
                </a:solidFill>
                <a:latin typeface="Times New Roman"/>
                <a:cs typeface="Times New Roman"/>
              </a:rPr>
              <a:t>If a course is NOT on the list, students should obtain the opinion of relevant HKU subject teacher and forward the opinion to the Faculty of Law Exchange Team at </a:t>
            </a:r>
            <a:r>
              <a:rPr lang="en-US" sz="2600" dirty="0">
                <a:solidFill>
                  <a:schemeClr val="tx1">
                    <a:lumMod val="95000"/>
                    <a:lumOff val="5000"/>
                  </a:schemeClr>
                </a:solidFill>
                <a:latin typeface="Times New Roman"/>
                <a:cs typeface="Times New Roman"/>
                <a:hlinkClick r:id="rId2">
                  <a:extLst>
                    <a:ext uri="{A12FA001-AC4F-418D-AE19-62706E023703}">
                      <ahyp:hlinkClr xmlns:ahyp="http://schemas.microsoft.com/office/drawing/2018/hyperlinkcolor" val="tx"/>
                    </a:ext>
                  </a:extLst>
                </a:hlinkClick>
              </a:rPr>
              <a:t>lawexchange@hku.hk</a:t>
            </a:r>
            <a:r>
              <a:rPr lang="en-US" sz="2600" dirty="0">
                <a:solidFill>
                  <a:schemeClr val="tx1">
                    <a:lumMod val="95000"/>
                    <a:lumOff val="5000"/>
                  </a:schemeClr>
                </a:solidFill>
                <a:latin typeface="Times New Roman"/>
                <a:cs typeface="Times New Roman"/>
              </a:rPr>
              <a:t> together with the application.</a:t>
            </a:r>
          </a:p>
          <a:p>
            <a:pPr marL="514350" indent="-514350" algn="just">
              <a:lnSpc>
                <a:spcPct val="100000"/>
              </a:lnSpc>
              <a:spcBef>
                <a:spcPts val="0"/>
              </a:spcBef>
              <a:buFont typeface="+mj-lt"/>
              <a:buAutoNum type="arabicPeriod"/>
            </a:pPr>
            <a:endParaRPr lang="en-US" sz="2600" dirty="0">
              <a:solidFill>
                <a:schemeClr val="tx1">
                  <a:lumMod val="95000"/>
                  <a:lumOff val="5000"/>
                </a:schemeClr>
              </a:solidFill>
              <a:latin typeface="Times New Roman"/>
              <a:cs typeface="Times New Roman"/>
            </a:endParaRPr>
          </a:p>
          <a:p>
            <a:pPr marL="514350" indent="-514350" algn="just">
              <a:lnSpc>
                <a:spcPct val="100000"/>
              </a:lnSpc>
              <a:spcBef>
                <a:spcPts val="0"/>
              </a:spcBef>
              <a:buFont typeface="+mj-lt"/>
              <a:buAutoNum type="arabicPeriod"/>
            </a:pPr>
            <a:r>
              <a:rPr lang="en-US" sz="2600" dirty="0">
                <a:solidFill>
                  <a:schemeClr val="tx1">
                    <a:lumMod val="95000"/>
                    <a:lumOff val="5000"/>
                  </a:schemeClr>
                </a:solidFill>
                <a:latin typeface="Times New Roman"/>
                <a:cs typeface="Times New Roman"/>
              </a:rPr>
              <a:t>Applications shall include the course description, unit or credit weighting, contact hours, assessment method, etc.</a:t>
            </a:r>
          </a:p>
        </p:txBody>
      </p:sp>
      <p:sp>
        <p:nvSpPr>
          <p:cNvPr id="4" name="Title 1">
            <a:extLst>
              <a:ext uri="{FF2B5EF4-FFF2-40B4-BE49-F238E27FC236}">
                <a16:creationId xmlns:a16="http://schemas.microsoft.com/office/drawing/2014/main" id="{1372193B-B9ED-B9E5-3AA1-A1518D201A63}"/>
              </a:ext>
            </a:extLst>
          </p:cNvPr>
          <p:cNvSpPr txBox="1">
            <a:spLocks/>
          </p:cNvSpPr>
          <p:nvPr/>
        </p:nvSpPr>
        <p:spPr>
          <a:xfrm>
            <a:off x="838200" y="23703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55438747-3591-137A-2E7B-75D36936530C}"/>
              </a:ext>
            </a:extLst>
          </p:cNvPr>
          <p:cNvSpPr/>
          <p:nvPr/>
        </p:nvSpPr>
        <p:spPr>
          <a:xfrm>
            <a:off x="838199" y="1288983"/>
            <a:ext cx="10799617"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Approval for LLB core</a:t>
            </a:r>
          </a:p>
        </p:txBody>
      </p:sp>
    </p:spTree>
    <p:extLst>
      <p:ext uri="{BB962C8B-B14F-4D97-AF65-F5344CB8AC3E}">
        <p14:creationId xmlns:p14="http://schemas.microsoft.com/office/powerpoint/2010/main" val="168403567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1032D-40FA-CCC8-645F-EE13C907D820}"/>
              </a:ext>
            </a:extLst>
          </p:cNvPr>
          <p:cNvSpPr>
            <a:spLocks noGrp="1"/>
          </p:cNvSpPr>
          <p:nvPr>
            <p:ph idx="1"/>
          </p:nvPr>
        </p:nvSpPr>
        <p:spPr>
          <a:xfrm>
            <a:off x="838200" y="2137769"/>
            <a:ext cx="10515600" cy="4351338"/>
          </a:xfrm>
        </p:spPr>
        <p:txBody>
          <a:bodyPr vert="horz" lIns="91440" tIns="45720" rIns="91440" bIns="45720" rtlCol="0" anchor="t">
            <a:normAutofit fontScale="92500" lnSpcReduction="10000"/>
          </a:bodyPr>
          <a:lstStyle/>
          <a:p>
            <a:pPr marL="514350" indent="-514350" algn="just">
              <a:buFont typeface="+mj-lt"/>
              <a:buAutoNum type="arabicPeriod"/>
            </a:pPr>
            <a:r>
              <a:rPr lang="en-US" dirty="0">
                <a:solidFill>
                  <a:schemeClr val="tx1">
                    <a:lumMod val="95000"/>
                    <a:lumOff val="5000"/>
                  </a:schemeClr>
                </a:solidFill>
                <a:latin typeface="Times New Roman"/>
                <a:cs typeface="Times New Roman"/>
              </a:rPr>
              <a:t>Admission to the PCLL requires completion of nine (9) core subjects (e.g., Business Associations, Land Law, Evidence) and three (3) top-up subjects, namely Constitutional Law, Hong Kong legal system, and Hong Kong Land Law. The top-up subjects must be completed in Hong Kong.</a:t>
            </a:r>
          </a:p>
          <a:p>
            <a:pPr marL="514350" indent="-514350" algn="just">
              <a:buFont typeface="+mj-lt"/>
              <a:buAutoNum type="arabicPeriod"/>
            </a:pPr>
            <a:endParaRPr lang="en-US" dirty="0">
              <a:solidFill>
                <a:schemeClr val="tx1">
                  <a:lumMod val="95000"/>
                  <a:lumOff val="5000"/>
                </a:schemeClr>
              </a:solidFill>
              <a:latin typeface="Times New Roman"/>
              <a:cs typeface="Times New Roman"/>
            </a:endParaRPr>
          </a:p>
          <a:p>
            <a:pPr marL="514350" indent="-514350" algn="just">
              <a:buFont typeface="+mj-lt"/>
              <a:buAutoNum type="arabicPeriod"/>
            </a:pPr>
            <a:r>
              <a:rPr lang="en-US" dirty="0">
                <a:solidFill>
                  <a:schemeClr val="tx1">
                    <a:lumMod val="95000"/>
                    <a:lumOff val="5000"/>
                  </a:schemeClr>
                </a:solidFill>
                <a:latin typeface="Times New Roman"/>
                <a:cs typeface="Times New Roman"/>
              </a:rPr>
              <a:t>Core subjects can be taken at HKU or, with the express prior approval of the PCLL Conversion Examination Board, at the host institution during exchange.</a:t>
            </a:r>
          </a:p>
          <a:p>
            <a:pPr marL="514350" indent="-514350" algn="just">
              <a:buFont typeface="+mj-lt"/>
              <a:buAutoNum type="arabicPeriod"/>
            </a:pPr>
            <a:endParaRPr lang="en-US" dirty="0">
              <a:solidFill>
                <a:schemeClr val="tx1">
                  <a:lumMod val="95000"/>
                  <a:lumOff val="5000"/>
                </a:schemeClr>
              </a:solidFill>
              <a:latin typeface="Times New Roman"/>
              <a:cs typeface="Times New Roman"/>
            </a:endParaRPr>
          </a:p>
          <a:p>
            <a:pPr marL="514350" indent="-514350" algn="just">
              <a:buFont typeface="+mj-lt"/>
              <a:buAutoNum type="arabicPeriod"/>
            </a:pPr>
            <a:r>
              <a:rPr lang="en-US" dirty="0">
                <a:solidFill>
                  <a:schemeClr val="tx1">
                    <a:lumMod val="95000"/>
                    <a:lumOff val="5000"/>
                  </a:schemeClr>
                </a:solidFill>
                <a:latin typeface="Times New Roman"/>
                <a:cs typeface="Times New Roman"/>
              </a:rPr>
              <a:t>If a course has not been approved by the PCLL Conversion Examination Board</a:t>
            </a:r>
            <a:r>
              <a:rPr lang="en-GB" dirty="0"/>
              <a:t> </a:t>
            </a:r>
            <a:r>
              <a:rPr lang="en-US" dirty="0">
                <a:solidFill>
                  <a:schemeClr val="tx1">
                    <a:lumMod val="95000"/>
                    <a:lumOff val="5000"/>
                  </a:schemeClr>
                </a:solidFill>
                <a:latin typeface="Times New Roman"/>
                <a:cs typeface="Times New Roman"/>
              </a:rPr>
              <a:t>in advance, students need to submit an application to the Board.</a:t>
            </a:r>
          </a:p>
          <a:p>
            <a:pPr marL="0" indent="0">
              <a:buNone/>
            </a:pPr>
            <a:endParaRPr lang="en-US" dirty="0"/>
          </a:p>
        </p:txBody>
      </p:sp>
      <p:sp>
        <p:nvSpPr>
          <p:cNvPr id="4" name="Title 1">
            <a:extLst>
              <a:ext uri="{FF2B5EF4-FFF2-40B4-BE49-F238E27FC236}">
                <a16:creationId xmlns:a16="http://schemas.microsoft.com/office/drawing/2014/main" id="{C704A483-F382-1AFB-4EB5-19F3820C5A2F}"/>
              </a:ext>
            </a:extLst>
          </p:cNvPr>
          <p:cNvSpPr txBox="1">
            <a:spLocks/>
          </p:cNvSpPr>
          <p:nvPr/>
        </p:nvSpPr>
        <p:spPr>
          <a:xfrm>
            <a:off x="838200" y="23703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4584CEC9-6B86-F40F-0A48-B34C3DF9A7B1}"/>
              </a:ext>
            </a:extLst>
          </p:cNvPr>
          <p:cNvSpPr/>
          <p:nvPr/>
        </p:nvSpPr>
        <p:spPr>
          <a:xfrm>
            <a:off x="838199" y="1288983"/>
            <a:ext cx="10799617"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Approval for PCLL prerequisites</a:t>
            </a:r>
          </a:p>
        </p:txBody>
      </p:sp>
    </p:spTree>
    <p:extLst>
      <p:ext uri="{BB962C8B-B14F-4D97-AF65-F5344CB8AC3E}">
        <p14:creationId xmlns:p14="http://schemas.microsoft.com/office/powerpoint/2010/main" val="399217149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7771A-D025-A51F-1D89-F6A22CF80022}"/>
              </a:ext>
            </a:extLst>
          </p:cNvPr>
          <p:cNvSpPr>
            <a:spLocks noGrp="1"/>
          </p:cNvSpPr>
          <p:nvPr>
            <p:ph idx="1"/>
          </p:nvPr>
        </p:nvSpPr>
        <p:spPr>
          <a:xfrm>
            <a:off x="838200" y="2045963"/>
            <a:ext cx="10799616" cy="4726312"/>
          </a:xfrm>
        </p:spPr>
        <p:txBody>
          <a:bodyPr vert="horz" lIns="91440" tIns="45720" rIns="91440" bIns="45720" rtlCol="0" anchor="t">
            <a:noAutofit/>
          </a:bodyPr>
          <a:lstStyle/>
          <a:p>
            <a:pPr marL="0" indent="0" algn="just">
              <a:spcBef>
                <a:spcPts val="2000"/>
              </a:spcBef>
              <a:buNone/>
            </a:pPr>
            <a:r>
              <a:rPr lang="en-US" sz="2400" dirty="0">
                <a:solidFill>
                  <a:schemeClr val="tx1">
                    <a:lumMod val="95000"/>
                    <a:lumOff val="5000"/>
                  </a:schemeClr>
                </a:solidFill>
                <a:latin typeface="Times New Roman"/>
                <a:cs typeface="Times New Roman"/>
              </a:rPr>
              <a:t>Assuming an LLB student undertakes exchange at the University of Queensland, Australia, during the 2nd semester in Year 3.</a:t>
            </a:r>
          </a:p>
          <a:p>
            <a:pPr marL="0" indent="0" algn="just">
              <a:spcBef>
                <a:spcPts val="2000"/>
              </a:spcBef>
              <a:buNone/>
            </a:pPr>
            <a:r>
              <a:rPr lang="en-US" sz="2400" dirty="0">
                <a:solidFill>
                  <a:schemeClr val="tx1">
                    <a:lumMod val="95000"/>
                    <a:lumOff val="5000"/>
                  </a:schemeClr>
                </a:solidFill>
                <a:latin typeface="Times New Roman"/>
                <a:cs typeface="Times New Roman"/>
              </a:rPr>
              <a:t>Study Plan:</a:t>
            </a:r>
            <a:endParaRPr lang="en-US" sz="2400" dirty="0"/>
          </a:p>
          <a:p>
            <a:pPr algn="just">
              <a:spcBef>
                <a:spcPts val="2000"/>
              </a:spcBef>
            </a:pPr>
            <a:r>
              <a:rPr lang="en-US" sz="2400" dirty="0">
                <a:solidFill>
                  <a:schemeClr val="tx1">
                    <a:lumMod val="95000"/>
                    <a:lumOff val="5000"/>
                  </a:schemeClr>
                </a:solidFill>
                <a:latin typeface="Times New Roman"/>
                <a:cs typeface="Times New Roman"/>
              </a:rPr>
              <a:t>Student proposes to take 4 courses, each carrying 2 units, for a total of 8 units (normal load at the host institution)</a:t>
            </a:r>
          </a:p>
          <a:p>
            <a:pPr algn="just">
              <a:spcBef>
                <a:spcPts val="2000"/>
              </a:spcBef>
            </a:pPr>
            <a:r>
              <a:rPr lang="en-US" sz="2400" dirty="0">
                <a:solidFill>
                  <a:schemeClr val="tx1">
                    <a:lumMod val="95000"/>
                    <a:lumOff val="5000"/>
                  </a:schemeClr>
                </a:solidFill>
                <a:latin typeface="Times New Roman"/>
                <a:cs typeface="Times New Roman"/>
              </a:rPr>
              <a:t>The 4 courses are: (1) Corporate Law, (2) Evidence, (3) Law &amp; Technology and (4) Psychology &amp; Law</a:t>
            </a:r>
          </a:p>
          <a:p>
            <a:pPr algn="just">
              <a:spcBef>
                <a:spcPts val="2000"/>
              </a:spcBef>
            </a:pPr>
            <a:r>
              <a:rPr lang="en-US" sz="2400" dirty="0">
                <a:solidFill>
                  <a:schemeClr val="tx1">
                    <a:lumMod val="95000"/>
                    <a:lumOff val="5000"/>
                  </a:schemeClr>
                </a:solidFill>
                <a:latin typeface="Times New Roman"/>
                <a:cs typeface="Times New Roman"/>
              </a:rPr>
              <a:t>The Faculty of Law Exchange Team approves the transfer of 30 credits back to HKU: 6 credits for Business Associations (approved by PCLL Conversion Examination Board) + 6 credits for Evidence (approved by PCLL Conversion Examination Board) + 18 credits for law (free) electives.</a:t>
            </a:r>
          </a:p>
          <a:p>
            <a:pPr marL="0" indent="0">
              <a:buNone/>
            </a:pPr>
            <a:endParaRPr lang="en-US" dirty="0">
              <a:solidFill>
                <a:schemeClr val="tx1">
                  <a:lumMod val="95000"/>
                  <a:lumOff val="5000"/>
                </a:schemeClr>
              </a:solidFill>
              <a:latin typeface="Times New Roman"/>
              <a:cs typeface="Times New Roman"/>
            </a:endParaRPr>
          </a:p>
        </p:txBody>
      </p:sp>
      <p:sp>
        <p:nvSpPr>
          <p:cNvPr id="4" name="Title 1">
            <a:extLst>
              <a:ext uri="{FF2B5EF4-FFF2-40B4-BE49-F238E27FC236}">
                <a16:creationId xmlns:a16="http://schemas.microsoft.com/office/drawing/2014/main" id="{0F2D4134-1D01-5F8F-9391-484785A910E0}"/>
              </a:ext>
            </a:extLst>
          </p:cNvPr>
          <p:cNvSpPr txBox="1">
            <a:spLocks/>
          </p:cNvSpPr>
          <p:nvPr/>
        </p:nvSpPr>
        <p:spPr>
          <a:xfrm>
            <a:off x="838200" y="237035"/>
            <a:ext cx="10515600" cy="933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sz="3600" b="1" dirty="0">
                <a:solidFill>
                  <a:schemeClr val="tx1">
                    <a:lumMod val="95000"/>
                    <a:lumOff val="5000"/>
                  </a:schemeClr>
                </a:solidFill>
                <a:latin typeface="Times New Roman"/>
                <a:cs typeface="Times New Roman"/>
              </a:rPr>
              <a:t>Study Plan Preparation</a:t>
            </a:r>
            <a:endParaRPr lang="en-US" sz="2900" dirty="0">
              <a:solidFill>
                <a:schemeClr val="tx1">
                  <a:lumMod val="95000"/>
                  <a:lumOff val="5000"/>
                </a:schemeClr>
              </a:solidFill>
              <a:latin typeface="Times New Roman"/>
              <a:cs typeface="Times New Roman"/>
            </a:endParaRPr>
          </a:p>
        </p:txBody>
      </p:sp>
      <p:sp>
        <p:nvSpPr>
          <p:cNvPr id="5" name="Freeform 22">
            <a:extLst>
              <a:ext uri="{FF2B5EF4-FFF2-40B4-BE49-F238E27FC236}">
                <a16:creationId xmlns:a16="http://schemas.microsoft.com/office/drawing/2014/main" id="{BBB43F20-C243-EB5B-34E9-55EDB7C91468}"/>
              </a:ext>
            </a:extLst>
          </p:cNvPr>
          <p:cNvSpPr/>
          <p:nvPr/>
        </p:nvSpPr>
        <p:spPr>
          <a:xfrm>
            <a:off x="838199" y="1288983"/>
            <a:ext cx="10799617" cy="624984"/>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Example for demonstration only</a:t>
            </a:r>
          </a:p>
        </p:txBody>
      </p:sp>
    </p:spTree>
    <p:extLst>
      <p:ext uri="{BB962C8B-B14F-4D97-AF65-F5344CB8AC3E}">
        <p14:creationId xmlns:p14="http://schemas.microsoft.com/office/powerpoint/2010/main" val="110195520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6-B7F0-A809-EF33-AC47C2A14D62}"/>
              </a:ext>
            </a:extLst>
          </p:cNvPr>
          <p:cNvSpPr>
            <a:spLocks noGrp="1"/>
          </p:cNvSpPr>
          <p:nvPr>
            <p:ph type="title"/>
          </p:nvPr>
        </p:nvSpPr>
        <p:spPr>
          <a:xfrm>
            <a:off x="838200" y="365125"/>
            <a:ext cx="9047672" cy="1325563"/>
          </a:xfrm>
        </p:spPr>
        <p:txBody>
          <a:bodyPr vert="horz" lIns="91440" tIns="45720" rIns="91440" bIns="45720" rtlCol="0" anchor="ctr">
            <a:normAutofit/>
          </a:bodyPr>
          <a:lstStyle/>
          <a:p>
            <a:r>
              <a:rPr lang="en-US" sz="3600" b="1" dirty="0">
                <a:solidFill>
                  <a:schemeClr val="tx1">
                    <a:lumMod val="95000"/>
                    <a:lumOff val="5000"/>
                  </a:schemeClr>
                </a:solidFill>
                <a:latin typeface="Times New Roman"/>
                <a:cs typeface="Times New Roman"/>
              </a:rPr>
              <a:t>Brief Note for Integrated Double-degree </a:t>
            </a:r>
            <a:r>
              <a:rPr lang="en-US" sz="3600" b="1" dirty="0" err="1">
                <a:solidFill>
                  <a:schemeClr val="tx1">
                    <a:lumMod val="95000"/>
                    <a:lumOff val="5000"/>
                  </a:schemeClr>
                </a:solidFill>
                <a:latin typeface="Times New Roman"/>
                <a:cs typeface="Times New Roman"/>
              </a:rPr>
              <a:t>Programme</a:t>
            </a:r>
            <a:r>
              <a:rPr lang="en-US" sz="3600" b="1" dirty="0">
                <a:solidFill>
                  <a:schemeClr val="tx1">
                    <a:lumMod val="95000"/>
                    <a:lumOff val="5000"/>
                  </a:schemeClr>
                </a:solidFill>
                <a:latin typeface="Times New Roman"/>
                <a:cs typeface="Times New Roman"/>
              </a:rPr>
              <a:t> Students</a:t>
            </a:r>
            <a:endParaRPr lang="en-US" sz="3600" dirty="0">
              <a:solidFill>
                <a:schemeClr val="tx1">
                  <a:lumMod val="95000"/>
                  <a:lumOff val="5000"/>
                </a:schemeClr>
              </a:solidFill>
              <a:latin typeface="Times New Roman"/>
              <a:cs typeface="Times New Roman"/>
            </a:endParaRPr>
          </a:p>
        </p:txBody>
      </p:sp>
      <p:sp>
        <p:nvSpPr>
          <p:cNvPr id="3" name="Content Placeholder 2">
            <a:extLst>
              <a:ext uri="{FF2B5EF4-FFF2-40B4-BE49-F238E27FC236}">
                <a16:creationId xmlns:a16="http://schemas.microsoft.com/office/drawing/2014/main" id="{2CCEC857-505C-2FD2-D94D-38EC285DD7D5}"/>
              </a:ext>
            </a:extLst>
          </p:cNvPr>
          <p:cNvSpPr>
            <a:spLocks noGrp="1"/>
          </p:cNvSpPr>
          <p:nvPr>
            <p:ph idx="1"/>
          </p:nvPr>
        </p:nvSpPr>
        <p:spPr/>
        <p:txBody>
          <a:bodyPr vert="horz" lIns="91440" tIns="45720" rIns="91440" bIns="45720" rtlCol="0" anchor="t">
            <a:normAutofit fontScale="85000" lnSpcReduction="20000"/>
          </a:bodyPr>
          <a:lstStyle/>
          <a:p>
            <a:pPr marL="514350" indent="-514350" algn="just">
              <a:lnSpc>
                <a:spcPct val="120000"/>
              </a:lnSpc>
              <a:spcBef>
                <a:spcPts val="0"/>
              </a:spcBef>
              <a:buFont typeface="+mj-lt"/>
              <a:buAutoNum type="arabicPeriod"/>
            </a:pPr>
            <a:r>
              <a:rPr lang="en-US" sz="3100" dirty="0">
                <a:solidFill>
                  <a:schemeClr val="tx1">
                    <a:lumMod val="95000"/>
                    <a:lumOff val="5000"/>
                  </a:schemeClr>
                </a:solidFill>
                <a:latin typeface="Times New Roman"/>
                <a:cs typeface="Times New Roman"/>
              </a:rPr>
              <a:t>Students shall decide whether to undertake a BA, BBA, BSc or BSocSc exchange, OR a law exchange.  It is not possible to do both.</a:t>
            </a:r>
          </a:p>
          <a:p>
            <a:pPr marL="514350" indent="-514350" algn="just">
              <a:lnSpc>
                <a:spcPct val="120000"/>
              </a:lnSpc>
              <a:spcBef>
                <a:spcPts val="0"/>
              </a:spcBef>
              <a:buFont typeface="+mj-lt"/>
              <a:buAutoNum type="arabicPeriod"/>
            </a:pPr>
            <a:endParaRPr lang="en-US" sz="3100" dirty="0">
              <a:solidFill>
                <a:schemeClr val="tx1">
                  <a:lumMod val="95000"/>
                  <a:lumOff val="5000"/>
                </a:schemeClr>
              </a:solidFill>
              <a:latin typeface="Times New Roman"/>
              <a:cs typeface="Times New Roman"/>
            </a:endParaRPr>
          </a:p>
          <a:p>
            <a:pPr marL="514350" indent="-514350" algn="just">
              <a:lnSpc>
                <a:spcPct val="120000"/>
              </a:lnSpc>
              <a:spcBef>
                <a:spcPts val="0"/>
              </a:spcBef>
              <a:buFont typeface="+mj-lt"/>
              <a:buAutoNum type="arabicPeriod"/>
            </a:pPr>
            <a:r>
              <a:rPr lang="en-US" sz="3100" dirty="0">
                <a:solidFill>
                  <a:schemeClr val="tx1">
                    <a:lumMod val="95000"/>
                    <a:lumOff val="5000"/>
                  </a:schemeClr>
                </a:solidFill>
                <a:latin typeface="Times New Roman"/>
                <a:cs typeface="Times New Roman"/>
              </a:rPr>
              <a:t>Students opting for a BA, BBA, BSc or BSocSc exchange may only transfer a maximum of twelve (12) HKU law credits, and possibly fewer, at the discretion of the Faculty of Law Exchange Team.  Applications shall be submitted through the relevant  faculty / department in the usual manner, clearly indicating the intention to study some law and providing full details. The faculty / department concerned will liaise with the Faculty of Law Exchange Team.</a:t>
            </a:r>
          </a:p>
          <a:p>
            <a:pPr marL="0" indent="0">
              <a:buNone/>
            </a:pPr>
            <a:endParaRPr lang="en-US" dirty="0"/>
          </a:p>
        </p:txBody>
      </p:sp>
    </p:spTree>
    <p:extLst>
      <p:ext uri="{BB962C8B-B14F-4D97-AF65-F5344CB8AC3E}">
        <p14:creationId xmlns:p14="http://schemas.microsoft.com/office/powerpoint/2010/main" val="427748669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6329C-80D8-757E-0C73-701315C5F885}"/>
              </a:ext>
            </a:extLst>
          </p:cNvPr>
          <p:cNvSpPr>
            <a:spLocks noGrp="1"/>
          </p:cNvSpPr>
          <p:nvPr>
            <p:ph idx="1"/>
          </p:nvPr>
        </p:nvSpPr>
        <p:spPr>
          <a:xfrm>
            <a:off x="838200" y="1825625"/>
            <a:ext cx="10583174" cy="4351338"/>
          </a:xfrm>
        </p:spPr>
        <p:txBody>
          <a:bodyPr vert="horz" lIns="91440" tIns="45720" rIns="91440" bIns="45720" rtlCol="0" anchor="t">
            <a:noAutofit/>
          </a:bodyPr>
          <a:lstStyle/>
          <a:p>
            <a:pPr marL="514350" indent="-514350" algn="just">
              <a:spcBef>
                <a:spcPts val="0"/>
              </a:spcBef>
              <a:buFont typeface="+mj-lt"/>
              <a:buAutoNum type="arabicPeriod" startAt="3"/>
            </a:pPr>
            <a:r>
              <a:rPr lang="en-US" sz="2600" dirty="0">
                <a:solidFill>
                  <a:schemeClr val="tx1">
                    <a:lumMod val="95000"/>
                    <a:lumOff val="5000"/>
                  </a:schemeClr>
                </a:solidFill>
                <a:latin typeface="Times New Roman"/>
                <a:cs typeface="Times New Roman"/>
              </a:rPr>
              <a:t>Exchange is a privilege and an important academic opportunity.  It does not come without a cost.  Students may need to use some or all of their overload allowance of 72 credits per year in earlier years to create sufficient space for exchange, particularly for a full-year exchange.</a:t>
            </a:r>
          </a:p>
          <a:p>
            <a:pPr marL="514350" indent="-514350" algn="just">
              <a:spcBef>
                <a:spcPts val="0"/>
              </a:spcBef>
              <a:buFont typeface="+mj-lt"/>
              <a:buAutoNum type="arabicPeriod" startAt="3"/>
            </a:pPr>
            <a:endParaRPr lang="en-US" sz="2600" dirty="0">
              <a:solidFill>
                <a:schemeClr val="tx1">
                  <a:lumMod val="95000"/>
                  <a:lumOff val="5000"/>
                </a:schemeClr>
              </a:solidFill>
              <a:latin typeface="Times New Roman"/>
              <a:cs typeface="Times New Roman"/>
            </a:endParaRPr>
          </a:p>
          <a:p>
            <a:pPr marL="514350" indent="-514350" algn="just">
              <a:spcBef>
                <a:spcPts val="0"/>
              </a:spcBef>
              <a:buFont typeface="+mj-lt"/>
              <a:buAutoNum type="arabicPeriod" startAt="3"/>
            </a:pPr>
            <a:r>
              <a:rPr lang="en-US" sz="2600" dirty="0">
                <a:solidFill>
                  <a:schemeClr val="tx1">
                    <a:lumMod val="95000"/>
                    <a:lumOff val="5000"/>
                  </a:schemeClr>
                </a:solidFill>
                <a:latin typeface="Times New Roman"/>
                <a:cs typeface="Times New Roman"/>
              </a:rPr>
              <a:t>Students should aim to have as many law elective and free elective credits available for exchange as is possible.  Even with careful planning, students may end up earning more law elective credits than strictly required for graduation. </a:t>
            </a:r>
            <a:r>
              <a:rPr lang="en-GB" sz="2600" dirty="0">
                <a:solidFill>
                  <a:schemeClr val="tx1">
                    <a:lumMod val="95000"/>
                    <a:lumOff val="5000"/>
                  </a:schemeClr>
                </a:solidFill>
                <a:latin typeface="Times New Roman"/>
                <a:cs typeface="Times New Roman"/>
              </a:rPr>
              <a:t>This shall be regarded as an educational benefit rather than a concern.</a:t>
            </a:r>
          </a:p>
          <a:p>
            <a:pPr marL="514350" indent="-514350" algn="just">
              <a:spcBef>
                <a:spcPts val="0"/>
              </a:spcBef>
              <a:buFont typeface="+mj-lt"/>
              <a:buAutoNum type="arabicPeriod" startAt="3"/>
            </a:pPr>
            <a:endParaRPr lang="en-GB" sz="2600" dirty="0">
              <a:solidFill>
                <a:schemeClr val="tx1">
                  <a:lumMod val="95000"/>
                  <a:lumOff val="5000"/>
                </a:schemeClr>
              </a:solidFill>
              <a:latin typeface="Times New Roman"/>
              <a:cs typeface="Times New Roman"/>
            </a:endParaRPr>
          </a:p>
          <a:p>
            <a:pPr marL="514350" indent="-514350" algn="just">
              <a:spcBef>
                <a:spcPts val="0"/>
              </a:spcBef>
              <a:buFont typeface="+mj-lt"/>
              <a:buAutoNum type="arabicPeriod" startAt="3"/>
            </a:pPr>
            <a:r>
              <a:rPr lang="en-US" sz="2600" dirty="0">
                <a:solidFill>
                  <a:schemeClr val="tx1">
                    <a:lumMod val="95000"/>
                    <a:lumOff val="5000"/>
                  </a:schemeClr>
                </a:solidFill>
                <a:latin typeface="Times New Roman"/>
                <a:cs typeface="Times New Roman"/>
              </a:rPr>
              <a:t>Conversely, students should try to clear away as many compulsory / PCLL prerequisites as possible in order to maximize their exchange options.</a:t>
            </a:r>
          </a:p>
          <a:p>
            <a:pPr marL="514350" indent="-514350" algn="just">
              <a:buFont typeface="+mj-lt"/>
              <a:buAutoNum type="arabicPeriod" startAt="3"/>
            </a:pPr>
            <a:endParaRPr lang="en-US" sz="2600" dirty="0">
              <a:solidFill>
                <a:schemeClr val="tx1">
                  <a:lumMod val="95000"/>
                  <a:lumOff val="5000"/>
                </a:schemeClr>
              </a:solidFill>
              <a:latin typeface="Times New Roman"/>
              <a:cs typeface="Times New Roman"/>
            </a:endParaRPr>
          </a:p>
          <a:p>
            <a:pPr marL="0" indent="0">
              <a:buNone/>
            </a:pPr>
            <a:endParaRPr lang="en-US" sz="2600" dirty="0"/>
          </a:p>
        </p:txBody>
      </p:sp>
      <p:sp>
        <p:nvSpPr>
          <p:cNvPr id="6" name="Title 1">
            <a:extLst>
              <a:ext uri="{FF2B5EF4-FFF2-40B4-BE49-F238E27FC236}">
                <a16:creationId xmlns:a16="http://schemas.microsoft.com/office/drawing/2014/main" id="{2466E044-B7A0-E295-173A-73738544929D}"/>
              </a:ext>
            </a:extLst>
          </p:cNvPr>
          <p:cNvSpPr>
            <a:spLocks noGrp="1"/>
          </p:cNvSpPr>
          <p:nvPr>
            <p:ph type="title"/>
          </p:nvPr>
        </p:nvSpPr>
        <p:spPr>
          <a:xfrm>
            <a:off x="838200" y="365125"/>
            <a:ext cx="9047672" cy="1325563"/>
          </a:xfrm>
        </p:spPr>
        <p:txBody>
          <a:bodyPr vert="horz" lIns="91440" tIns="45720" rIns="91440" bIns="45720" rtlCol="0" anchor="ctr">
            <a:normAutofit/>
          </a:bodyPr>
          <a:lstStyle/>
          <a:p>
            <a:r>
              <a:rPr lang="en-US" sz="3600" b="1" dirty="0">
                <a:solidFill>
                  <a:schemeClr val="tx1">
                    <a:lumMod val="95000"/>
                    <a:lumOff val="5000"/>
                  </a:schemeClr>
                </a:solidFill>
                <a:latin typeface="Times New Roman"/>
                <a:cs typeface="Times New Roman"/>
              </a:rPr>
              <a:t>Brief Note for Integrated Double-degree </a:t>
            </a:r>
            <a:r>
              <a:rPr lang="en-US" sz="3600" b="1" dirty="0" err="1">
                <a:solidFill>
                  <a:schemeClr val="tx1">
                    <a:lumMod val="95000"/>
                    <a:lumOff val="5000"/>
                  </a:schemeClr>
                </a:solidFill>
                <a:latin typeface="Times New Roman"/>
                <a:cs typeface="Times New Roman"/>
              </a:rPr>
              <a:t>Programme</a:t>
            </a:r>
            <a:r>
              <a:rPr lang="en-US" sz="3600" b="1" dirty="0">
                <a:solidFill>
                  <a:schemeClr val="tx1">
                    <a:lumMod val="95000"/>
                    <a:lumOff val="5000"/>
                  </a:schemeClr>
                </a:solidFill>
                <a:latin typeface="Times New Roman"/>
                <a:cs typeface="Times New Roman"/>
              </a:rPr>
              <a:t> Students (continues)</a:t>
            </a:r>
            <a:endParaRPr lang="en-US" sz="3600" dirty="0">
              <a:solidFill>
                <a:schemeClr val="tx1">
                  <a:lumMod val="95000"/>
                  <a:lumOff val="5000"/>
                </a:schemeClr>
              </a:solidFill>
              <a:latin typeface="Times New Roman"/>
              <a:cs typeface="Times New Roman"/>
            </a:endParaRPr>
          </a:p>
        </p:txBody>
      </p:sp>
    </p:spTree>
    <p:extLst>
      <p:ext uri="{BB962C8B-B14F-4D97-AF65-F5344CB8AC3E}">
        <p14:creationId xmlns:p14="http://schemas.microsoft.com/office/powerpoint/2010/main" val="352003429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CF8E-CDEB-24FE-BCA0-C1184010823D}"/>
              </a:ext>
            </a:extLst>
          </p:cNvPr>
          <p:cNvSpPr>
            <a:spLocks noGrp="1"/>
          </p:cNvSpPr>
          <p:nvPr>
            <p:ph type="title"/>
          </p:nvPr>
        </p:nvSpPr>
        <p:spPr>
          <a:xfrm>
            <a:off x="628650" y="192279"/>
            <a:ext cx="10515600" cy="1325563"/>
          </a:xfrm>
        </p:spPr>
        <p:txBody>
          <a:bodyPr>
            <a:normAutofit/>
          </a:bodyPr>
          <a:lstStyle/>
          <a:p>
            <a:r>
              <a:rPr lang="en-US" sz="3600" b="1" dirty="0">
                <a:solidFill>
                  <a:schemeClr val="tx1">
                    <a:lumMod val="95000"/>
                    <a:lumOff val="5000"/>
                  </a:schemeClr>
                </a:solidFill>
                <a:latin typeface="Times New Roman"/>
                <a:cs typeface="Times New Roman"/>
              </a:rPr>
              <a:t>Student Sharing </a:t>
            </a:r>
            <a:endParaRPr lang="en-US" sz="3600" dirty="0">
              <a:solidFill>
                <a:schemeClr val="tx1">
                  <a:lumMod val="95000"/>
                  <a:lumOff val="5000"/>
                </a:schemeClr>
              </a:solidFill>
              <a:latin typeface="Times New Roman"/>
              <a:cs typeface="Times New Roman"/>
            </a:endParaRPr>
          </a:p>
        </p:txBody>
      </p:sp>
      <p:sp>
        <p:nvSpPr>
          <p:cNvPr id="9" name="AutoShape 2">
            <a:extLst>
              <a:ext uri="{FF2B5EF4-FFF2-40B4-BE49-F238E27FC236}">
                <a16:creationId xmlns:a16="http://schemas.microsoft.com/office/drawing/2014/main" id="{07FCF885-4305-7CEC-DD0C-770E218ADA42}"/>
              </a:ext>
            </a:extLst>
          </p:cNvPr>
          <p:cNvSpPr/>
          <p:nvPr/>
        </p:nvSpPr>
        <p:spPr>
          <a:xfrm flipV="1">
            <a:off x="951460" y="2106256"/>
            <a:ext cx="11240540" cy="121632"/>
          </a:xfrm>
          <a:prstGeom prst="line">
            <a:avLst/>
          </a:prstGeom>
          <a:ln w="38100" cap="flat">
            <a:solidFill>
              <a:srgbClr val="AC9C72"/>
            </a:solidFill>
            <a:prstDash val="solid"/>
            <a:headEnd type="none" w="sm" len="sm"/>
            <a:tailEnd type="none" w="sm" len="sm"/>
          </a:ln>
        </p:spPr>
        <p:txBody>
          <a:bodyPr/>
          <a:lstStyle/>
          <a:p>
            <a:endParaRPr lang="en-HK" sz="1200"/>
          </a:p>
        </p:txBody>
      </p:sp>
      <p:grpSp>
        <p:nvGrpSpPr>
          <p:cNvPr id="10" name="Group 3">
            <a:extLst>
              <a:ext uri="{FF2B5EF4-FFF2-40B4-BE49-F238E27FC236}">
                <a16:creationId xmlns:a16="http://schemas.microsoft.com/office/drawing/2014/main" id="{23492540-B16A-2A47-B0E6-35336A78365C}"/>
              </a:ext>
            </a:extLst>
          </p:cNvPr>
          <p:cNvGrpSpPr/>
          <p:nvPr/>
        </p:nvGrpSpPr>
        <p:grpSpPr>
          <a:xfrm>
            <a:off x="408540" y="1833059"/>
            <a:ext cx="695567" cy="695567"/>
            <a:chOff x="0" y="0"/>
            <a:chExt cx="812800" cy="812800"/>
          </a:xfrm>
        </p:grpSpPr>
        <p:sp>
          <p:nvSpPr>
            <p:cNvPr id="11" name="Freeform 4">
              <a:extLst>
                <a:ext uri="{FF2B5EF4-FFF2-40B4-BE49-F238E27FC236}">
                  <a16:creationId xmlns:a16="http://schemas.microsoft.com/office/drawing/2014/main" id="{8B171249-8A49-3462-1EB9-A7F23CDFAE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9C72"/>
            </a:solidFill>
          </p:spPr>
          <p:txBody>
            <a:bodyPr/>
            <a:lstStyle/>
            <a:p>
              <a:endParaRPr lang="en-HK" sz="1200"/>
            </a:p>
          </p:txBody>
        </p:sp>
        <p:sp>
          <p:nvSpPr>
            <p:cNvPr id="12" name="TextBox 5">
              <a:extLst>
                <a:ext uri="{FF2B5EF4-FFF2-40B4-BE49-F238E27FC236}">
                  <a16:creationId xmlns:a16="http://schemas.microsoft.com/office/drawing/2014/main" id="{AF8DEF81-9A25-79C5-7927-57D3CE5DD1F1}"/>
                </a:ext>
              </a:extLst>
            </p:cNvPr>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sp>
        <p:nvSpPr>
          <p:cNvPr id="19" name="Freeform 15">
            <a:extLst>
              <a:ext uri="{FF2B5EF4-FFF2-40B4-BE49-F238E27FC236}">
                <a16:creationId xmlns:a16="http://schemas.microsoft.com/office/drawing/2014/main" id="{F291405D-A24D-BCCE-37E5-70ACD31DD456}"/>
              </a:ext>
            </a:extLst>
          </p:cNvPr>
          <p:cNvSpPr/>
          <p:nvPr/>
        </p:nvSpPr>
        <p:spPr>
          <a:xfrm rot="5400000">
            <a:off x="626393" y="2050913"/>
            <a:ext cx="259859" cy="259859"/>
          </a:xfrm>
          <a:custGeom>
            <a:avLst/>
            <a:gdLst/>
            <a:ahLst/>
            <a:cxnLst/>
            <a:rect l="l" t="t" r="r" b="b"/>
            <a:pathLst>
              <a:path w="389788" h="389788">
                <a:moveTo>
                  <a:pt x="0" y="0"/>
                </a:moveTo>
                <a:lnTo>
                  <a:pt x="389788" y="0"/>
                </a:lnTo>
                <a:lnTo>
                  <a:pt x="389788" y="389788"/>
                </a:lnTo>
                <a:lnTo>
                  <a:pt x="0" y="389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HK" sz="1200"/>
          </a:p>
        </p:txBody>
      </p:sp>
      <p:sp>
        <p:nvSpPr>
          <p:cNvPr id="20" name="TextBox 16">
            <a:extLst>
              <a:ext uri="{FF2B5EF4-FFF2-40B4-BE49-F238E27FC236}">
                <a16:creationId xmlns:a16="http://schemas.microsoft.com/office/drawing/2014/main" id="{CBB42364-870B-C443-46E9-5D9C0B923F49}"/>
              </a:ext>
            </a:extLst>
          </p:cNvPr>
          <p:cNvSpPr txBox="1"/>
          <p:nvPr/>
        </p:nvSpPr>
        <p:spPr>
          <a:xfrm>
            <a:off x="441847" y="2755153"/>
            <a:ext cx="2370261" cy="589905"/>
          </a:xfrm>
          <a:prstGeom prst="rect">
            <a:avLst/>
          </a:prstGeom>
        </p:spPr>
        <p:txBody>
          <a:bodyPr wrap="square" lIns="0" tIns="0" rIns="0" bIns="0" rtlCol="0" anchor="t">
            <a:spAutoFit/>
          </a:bodyPr>
          <a:lstStyle/>
          <a:p>
            <a:pPr algn="just">
              <a:lnSpc>
                <a:spcPts val="2333"/>
              </a:lnSpc>
            </a:pPr>
            <a:r>
              <a:rPr lang="en-US" sz="24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Fiona Zhang</a:t>
            </a:r>
          </a:p>
          <a:p>
            <a:pPr algn="just">
              <a:lnSpc>
                <a:spcPts val="2333"/>
              </a:lnSpc>
            </a:pPr>
            <a:r>
              <a:rPr lang="en-US" sz="20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LLB</a:t>
            </a:r>
            <a:endParaRPr lang="en-US" sz="2400" b="1" dirty="0">
              <a:solidFill>
                <a:srgbClr val="0E2F5F"/>
              </a:solidFill>
              <a:latin typeface="Times New Roman" panose="02020603050405020304" pitchFamily="18" charset="0"/>
              <a:ea typeface="Open Sans Ultra-Bold"/>
              <a:cs typeface="Times New Roman" panose="02020603050405020304" pitchFamily="18" charset="0"/>
              <a:sym typeface="Open Sans Ultra-Bold"/>
            </a:endParaRPr>
          </a:p>
        </p:txBody>
      </p:sp>
      <p:grpSp>
        <p:nvGrpSpPr>
          <p:cNvPr id="21" name="Group 20">
            <a:extLst>
              <a:ext uri="{FF2B5EF4-FFF2-40B4-BE49-F238E27FC236}">
                <a16:creationId xmlns:a16="http://schemas.microsoft.com/office/drawing/2014/main" id="{BF9AB842-929F-B9F4-5333-C7B5390DD591}"/>
              </a:ext>
            </a:extLst>
          </p:cNvPr>
          <p:cNvGrpSpPr/>
          <p:nvPr/>
        </p:nvGrpSpPr>
        <p:grpSpPr>
          <a:xfrm>
            <a:off x="3300624" y="1833059"/>
            <a:ext cx="695567" cy="695567"/>
            <a:chOff x="0" y="0"/>
            <a:chExt cx="812800" cy="812800"/>
          </a:xfrm>
        </p:grpSpPr>
        <p:sp>
          <p:nvSpPr>
            <p:cNvPr id="22" name="Freeform 21">
              <a:extLst>
                <a:ext uri="{FF2B5EF4-FFF2-40B4-BE49-F238E27FC236}">
                  <a16:creationId xmlns:a16="http://schemas.microsoft.com/office/drawing/2014/main" id="{5A5918FB-63D9-8342-6953-8D78B61319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9C72"/>
            </a:solidFill>
          </p:spPr>
          <p:txBody>
            <a:bodyPr/>
            <a:lstStyle/>
            <a:p>
              <a:endParaRPr lang="en-HK" sz="1200"/>
            </a:p>
          </p:txBody>
        </p:sp>
        <p:sp>
          <p:nvSpPr>
            <p:cNvPr id="23" name="TextBox 22">
              <a:extLst>
                <a:ext uri="{FF2B5EF4-FFF2-40B4-BE49-F238E27FC236}">
                  <a16:creationId xmlns:a16="http://schemas.microsoft.com/office/drawing/2014/main" id="{57D6F69F-B146-E7B8-44A2-2902A700BC2A}"/>
                </a:ext>
              </a:extLst>
            </p:cNvPr>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sp>
        <p:nvSpPr>
          <p:cNvPr id="24" name="Freeform 23">
            <a:extLst>
              <a:ext uri="{FF2B5EF4-FFF2-40B4-BE49-F238E27FC236}">
                <a16:creationId xmlns:a16="http://schemas.microsoft.com/office/drawing/2014/main" id="{E9752134-477D-D744-CBCE-FE56F59F45E8}"/>
              </a:ext>
            </a:extLst>
          </p:cNvPr>
          <p:cNvSpPr/>
          <p:nvPr/>
        </p:nvSpPr>
        <p:spPr>
          <a:xfrm rot="5400000">
            <a:off x="3518477" y="2050913"/>
            <a:ext cx="259859" cy="259859"/>
          </a:xfrm>
          <a:custGeom>
            <a:avLst/>
            <a:gdLst/>
            <a:ahLst/>
            <a:cxnLst/>
            <a:rect l="l" t="t" r="r" b="b"/>
            <a:pathLst>
              <a:path w="389788" h="389788">
                <a:moveTo>
                  <a:pt x="0" y="0"/>
                </a:moveTo>
                <a:lnTo>
                  <a:pt x="389788" y="0"/>
                </a:lnTo>
                <a:lnTo>
                  <a:pt x="389788" y="389788"/>
                </a:lnTo>
                <a:lnTo>
                  <a:pt x="0" y="389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HK" sz="1200"/>
          </a:p>
        </p:txBody>
      </p:sp>
      <p:grpSp>
        <p:nvGrpSpPr>
          <p:cNvPr id="25" name="Group 24">
            <a:extLst>
              <a:ext uri="{FF2B5EF4-FFF2-40B4-BE49-F238E27FC236}">
                <a16:creationId xmlns:a16="http://schemas.microsoft.com/office/drawing/2014/main" id="{66EC64DD-0223-14DB-B565-35B6151FB1AE}"/>
              </a:ext>
            </a:extLst>
          </p:cNvPr>
          <p:cNvGrpSpPr/>
          <p:nvPr/>
        </p:nvGrpSpPr>
        <p:grpSpPr>
          <a:xfrm>
            <a:off x="6192708" y="1833059"/>
            <a:ext cx="695567" cy="695567"/>
            <a:chOff x="0" y="0"/>
            <a:chExt cx="812800" cy="812800"/>
          </a:xfrm>
        </p:grpSpPr>
        <p:sp>
          <p:nvSpPr>
            <p:cNvPr id="26" name="Freeform 25">
              <a:extLst>
                <a:ext uri="{FF2B5EF4-FFF2-40B4-BE49-F238E27FC236}">
                  <a16:creationId xmlns:a16="http://schemas.microsoft.com/office/drawing/2014/main" id="{5A90245E-D8F3-C257-209E-0C049C8979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9C72"/>
            </a:solidFill>
          </p:spPr>
          <p:txBody>
            <a:bodyPr/>
            <a:lstStyle/>
            <a:p>
              <a:endParaRPr lang="en-HK" sz="1200"/>
            </a:p>
          </p:txBody>
        </p:sp>
        <p:sp>
          <p:nvSpPr>
            <p:cNvPr id="27" name="TextBox 26">
              <a:extLst>
                <a:ext uri="{FF2B5EF4-FFF2-40B4-BE49-F238E27FC236}">
                  <a16:creationId xmlns:a16="http://schemas.microsoft.com/office/drawing/2014/main" id="{EE3FEC62-1CB2-E103-0A6D-D82257018085}"/>
                </a:ext>
              </a:extLst>
            </p:cNvPr>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sp>
        <p:nvSpPr>
          <p:cNvPr id="28" name="Freeform 27">
            <a:extLst>
              <a:ext uri="{FF2B5EF4-FFF2-40B4-BE49-F238E27FC236}">
                <a16:creationId xmlns:a16="http://schemas.microsoft.com/office/drawing/2014/main" id="{62CA64A8-5CB8-8F60-1577-69431203E742}"/>
              </a:ext>
            </a:extLst>
          </p:cNvPr>
          <p:cNvSpPr/>
          <p:nvPr/>
        </p:nvSpPr>
        <p:spPr>
          <a:xfrm rot="5400000">
            <a:off x="6410561" y="2050913"/>
            <a:ext cx="259859" cy="259859"/>
          </a:xfrm>
          <a:custGeom>
            <a:avLst/>
            <a:gdLst/>
            <a:ahLst/>
            <a:cxnLst/>
            <a:rect l="l" t="t" r="r" b="b"/>
            <a:pathLst>
              <a:path w="389788" h="389788">
                <a:moveTo>
                  <a:pt x="0" y="0"/>
                </a:moveTo>
                <a:lnTo>
                  <a:pt x="389788" y="0"/>
                </a:lnTo>
                <a:lnTo>
                  <a:pt x="389788" y="389788"/>
                </a:lnTo>
                <a:lnTo>
                  <a:pt x="0" y="389788"/>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HK" sz="1200"/>
          </a:p>
        </p:txBody>
      </p:sp>
      <p:grpSp>
        <p:nvGrpSpPr>
          <p:cNvPr id="29" name="Group 28">
            <a:extLst>
              <a:ext uri="{FF2B5EF4-FFF2-40B4-BE49-F238E27FC236}">
                <a16:creationId xmlns:a16="http://schemas.microsoft.com/office/drawing/2014/main" id="{7FA4DC20-DFB9-9AD1-6499-8C5E5EE87BE9}"/>
              </a:ext>
            </a:extLst>
          </p:cNvPr>
          <p:cNvGrpSpPr/>
          <p:nvPr/>
        </p:nvGrpSpPr>
        <p:grpSpPr>
          <a:xfrm>
            <a:off x="342900" y="3399971"/>
            <a:ext cx="2645982" cy="679799"/>
            <a:chOff x="3868" y="-28575"/>
            <a:chExt cx="5543276" cy="1404315"/>
          </a:xfrm>
        </p:grpSpPr>
        <p:sp>
          <p:nvSpPr>
            <p:cNvPr id="30" name="Freeform 29">
              <a:extLst>
                <a:ext uri="{FF2B5EF4-FFF2-40B4-BE49-F238E27FC236}">
                  <a16:creationId xmlns:a16="http://schemas.microsoft.com/office/drawing/2014/main" id="{5A6C3FF7-C50B-A390-8C53-97EB8F5024F8}"/>
                </a:ext>
              </a:extLst>
            </p:cNvPr>
            <p:cNvSpPr/>
            <p:nvPr/>
          </p:nvSpPr>
          <p:spPr>
            <a:xfrm>
              <a:off x="3868" y="0"/>
              <a:ext cx="5543276" cy="1375740"/>
            </a:xfrm>
            <a:custGeom>
              <a:avLst/>
              <a:gdLst/>
              <a:ahLst/>
              <a:cxnLst/>
              <a:rect l="l" t="t" r="r" b="b"/>
              <a:pathLst>
                <a:path w="5543276" h="1375740">
                  <a:moveTo>
                    <a:pt x="5308602" y="0"/>
                  </a:moveTo>
                  <a:lnTo>
                    <a:pt x="31474" y="0"/>
                  </a:lnTo>
                  <a:cubicBezTo>
                    <a:pt x="22606" y="0"/>
                    <a:pt x="14176" y="3859"/>
                    <a:pt x="8381" y="10573"/>
                  </a:cubicBezTo>
                  <a:cubicBezTo>
                    <a:pt x="2587" y="17287"/>
                    <a:pt x="0" y="26190"/>
                    <a:pt x="1296" y="34963"/>
                  </a:cubicBezTo>
                  <a:lnTo>
                    <a:pt x="194168" y="1340777"/>
                  </a:lnTo>
                  <a:cubicBezTo>
                    <a:pt x="197134" y="1360862"/>
                    <a:pt x="214371" y="1375740"/>
                    <a:pt x="234674" y="1375740"/>
                  </a:cubicBezTo>
                  <a:lnTo>
                    <a:pt x="5511802" y="1375740"/>
                  </a:lnTo>
                  <a:cubicBezTo>
                    <a:pt x="5520671" y="1375740"/>
                    <a:pt x="5529100" y="1371881"/>
                    <a:pt x="5534895" y="1365167"/>
                  </a:cubicBezTo>
                  <a:cubicBezTo>
                    <a:pt x="5540690" y="1358454"/>
                    <a:pt x="5543276" y="1349551"/>
                    <a:pt x="5541981" y="1340777"/>
                  </a:cubicBezTo>
                  <a:lnTo>
                    <a:pt x="5349109" y="34963"/>
                  </a:lnTo>
                  <a:cubicBezTo>
                    <a:pt x="5346142" y="14878"/>
                    <a:pt x="5328905" y="0"/>
                    <a:pt x="5308602"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HK" sz="200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F72AEDA-8A06-D8B8-4A91-5F4C15AEA87D}"/>
                </a:ext>
              </a:extLst>
            </p:cNvPr>
            <p:cNvSpPr txBox="1"/>
            <p:nvPr/>
          </p:nvSpPr>
          <p:spPr>
            <a:xfrm>
              <a:off x="101600" y="-28575"/>
              <a:ext cx="5347813" cy="1404315"/>
            </a:xfrm>
            <a:prstGeom prst="rect">
              <a:avLst/>
            </a:prstGeom>
          </p:spPr>
          <p:txBody>
            <a:bodyPr lIns="33867" tIns="33867" rIns="33867" bIns="33867" rtlCol="0" anchor="ctr"/>
            <a:lstStyle/>
            <a:p>
              <a:pPr algn="ctr">
                <a:lnSpc>
                  <a:spcPts val="1773"/>
                </a:lnSpc>
              </a:pPr>
              <a:endParaRPr sz="200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D371A3AE-649E-28BB-39ED-8E7B96801907}"/>
              </a:ext>
            </a:extLst>
          </p:cNvPr>
          <p:cNvSpPr txBox="1"/>
          <p:nvPr/>
        </p:nvSpPr>
        <p:spPr>
          <a:xfrm>
            <a:off x="520764" y="3460822"/>
            <a:ext cx="2514769" cy="538609"/>
          </a:xfrm>
          <a:prstGeom prst="rect">
            <a:avLst/>
          </a:prstGeom>
        </p:spPr>
        <p:txBody>
          <a:bodyPr wrap="square" lIns="0" tIns="0" rIns="0" bIns="0" rtlCol="0" anchor="t">
            <a:spAutoFit/>
          </a:bodyPr>
          <a:lstStyle/>
          <a:p>
            <a:pPr>
              <a:lnSpc>
                <a:spcPts val="2147"/>
              </a:lnSpc>
            </a:pPr>
            <a:r>
              <a:rPr lang="en-US" b="1" dirty="0">
                <a:solidFill>
                  <a:srgbClr val="10316B"/>
                </a:solidFill>
                <a:latin typeface="Times New Roman" panose="02020603050405020304" pitchFamily="18" charset="0"/>
                <a:ea typeface="Open Sans Bold"/>
                <a:cs typeface="Times New Roman" panose="02020603050405020304" pitchFamily="18" charset="0"/>
                <a:sym typeface="Open Sans Bold"/>
              </a:rPr>
              <a:t>St. Catherine’s College, </a:t>
            </a:r>
          </a:p>
          <a:p>
            <a:pPr>
              <a:lnSpc>
                <a:spcPts val="2147"/>
              </a:lnSpc>
            </a:pPr>
            <a:r>
              <a:rPr lang="en-US" b="1" dirty="0">
                <a:solidFill>
                  <a:srgbClr val="10316B"/>
                </a:solidFill>
                <a:latin typeface="Times New Roman" panose="02020603050405020304" pitchFamily="18" charset="0"/>
                <a:ea typeface="Open Sans Bold"/>
                <a:cs typeface="Times New Roman" panose="02020603050405020304" pitchFamily="18" charset="0"/>
                <a:sym typeface="Open Sans Bold"/>
              </a:rPr>
              <a:t>University of Oxford </a:t>
            </a:r>
          </a:p>
        </p:txBody>
      </p:sp>
      <p:grpSp>
        <p:nvGrpSpPr>
          <p:cNvPr id="43" name="Group 42">
            <a:extLst>
              <a:ext uri="{FF2B5EF4-FFF2-40B4-BE49-F238E27FC236}">
                <a16:creationId xmlns:a16="http://schemas.microsoft.com/office/drawing/2014/main" id="{EECC101E-8DD0-990E-8E9E-EBBEBE5589F6}"/>
              </a:ext>
            </a:extLst>
          </p:cNvPr>
          <p:cNvGrpSpPr/>
          <p:nvPr/>
        </p:nvGrpSpPr>
        <p:grpSpPr>
          <a:xfrm>
            <a:off x="9084792" y="1803238"/>
            <a:ext cx="695567" cy="695567"/>
            <a:chOff x="0" y="0"/>
            <a:chExt cx="812800" cy="812800"/>
          </a:xfrm>
        </p:grpSpPr>
        <p:sp>
          <p:nvSpPr>
            <p:cNvPr id="44" name="Freeform 25">
              <a:extLst>
                <a:ext uri="{FF2B5EF4-FFF2-40B4-BE49-F238E27FC236}">
                  <a16:creationId xmlns:a16="http://schemas.microsoft.com/office/drawing/2014/main" id="{F0FB933E-4185-7523-2877-6BC0622F24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9C72"/>
            </a:solidFill>
          </p:spPr>
          <p:txBody>
            <a:bodyPr/>
            <a:lstStyle/>
            <a:p>
              <a:endParaRPr lang="en-HK" sz="1200"/>
            </a:p>
          </p:txBody>
        </p:sp>
        <p:sp>
          <p:nvSpPr>
            <p:cNvPr id="45" name="TextBox 44">
              <a:extLst>
                <a:ext uri="{FF2B5EF4-FFF2-40B4-BE49-F238E27FC236}">
                  <a16:creationId xmlns:a16="http://schemas.microsoft.com/office/drawing/2014/main" id="{1CCC381A-E242-D011-13AF-1909A97A7DAF}"/>
                </a:ext>
              </a:extLst>
            </p:cNvPr>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sp>
        <p:nvSpPr>
          <p:cNvPr id="46" name="Freeform 27">
            <a:extLst>
              <a:ext uri="{FF2B5EF4-FFF2-40B4-BE49-F238E27FC236}">
                <a16:creationId xmlns:a16="http://schemas.microsoft.com/office/drawing/2014/main" id="{9758E1F6-96F6-29FE-3DEF-E1119CBB369D}"/>
              </a:ext>
            </a:extLst>
          </p:cNvPr>
          <p:cNvSpPr/>
          <p:nvPr/>
        </p:nvSpPr>
        <p:spPr>
          <a:xfrm rot="5400000">
            <a:off x="9302645" y="2021092"/>
            <a:ext cx="259859" cy="259859"/>
          </a:xfrm>
          <a:custGeom>
            <a:avLst/>
            <a:gdLst/>
            <a:ahLst/>
            <a:cxnLst/>
            <a:rect l="l" t="t" r="r" b="b"/>
            <a:pathLst>
              <a:path w="389788" h="389788">
                <a:moveTo>
                  <a:pt x="0" y="0"/>
                </a:moveTo>
                <a:lnTo>
                  <a:pt x="389788" y="0"/>
                </a:lnTo>
                <a:lnTo>
                  <a:pt x="389788" y="389788"/>
                </a:lnTo>
                <a:lnTo>
                  <a:pt x="0" y="389788"/>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HK" sz="1200"/>
          </a:p>
        </p:txBody>
      </p:sp>
      <p:pic>
        <p:nvPicPr>
          <p:cNvPr id="48" name="Picture 47" descr="A red white and blue flag&#10;&#10;AI-generated content may be incorrect.">
            <a:extLst>
              <a:ext uri="{FF2B5EF4-FFF2-40B4-BE49-F238E27FC236}">
                <a16:creationId xmlns:a16="http://schemas.microsoft.com/office/drawing/2014/main" id="{9D9A2ED1-51CA-0E0D-B416-D57AEC4727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V="1">
            <a:off x="432322" y="1844667"/>
            <a:ext cx="656807" cy="656807"/>
          </a:xfrm>
          <a:prstGeom prst="rect">
            <a:avLst/>
          </a:prstGeom>
        </p:spPr>
      </p:pic>
      <p:sp>
        <p:nvSpPr>
          <p:cNvPr id="53" name="Freeform 2">
            <a:extLst>
              <a:ext uri="{FF2B5EF4-FFF2-40B4-BE49-F238E27FC236}">
                <a16:creationId xmlns:a16="http://schemas.microsoft.com/office/drawing/2014/main" id="{20580677-5F43-F896-0D70-2EA3E22BC2AF}"/>
              </a:ext>
            </a:extLst>
          </p:cNvPr>
          <p:cNvSpPr/>
          <p:nvPr/>
        </p:nvSpPr>
        <p:spPr>
          <a:xfrm>
            <a:off x="441847" y="4134683"/>
            <a:ext cx="2514769" cy="1584227"/>
          </a:xfrm>
          <a:custGeom>
            <a:avLst/>
            <a:gdLst/>
            <a:ahLst/>
            <a:cxnLst/>
            <a:rect l="l" t="t" r="r" b="b"/>
            <a:pathLst>
              <a:path w="5989089" h="3990231">
                <a:moveTo>
                  <a:pt x="0" y="0"/>
                </a:moveTo>
                <a:lnTo>
                  <a:pt x="5989089" y="0"/>
                </a:lnTo>
                <a:lnTo>
                  <a:pt x="5989089" y="3990230"/>
                </a:lnTo>
                <a:lnTo>
                  <a:pt x="0" y="3990230"/>
                </a:lnTo>
                <a:lnTo>
                  <a:pt x="0" y="0"/>
                </a:lnTo>
                <a:close/>
              </a:path>
            </a:pathLst>
          </a:custGeom>
          <a:blipFill>
            <a:blip r:embed="rId8"/>
            <a:stretch>
              <a:fillRect/>
            </a:stretch>
          </a:blipFill>
        </p:spPr>
        <p:txBody>
          <a:bodyPr/>
          <a:lstStyle/>
          <a:p>
            <a:endParaRPr lang="en-GB" dirty="0"/>
          </a:p>
        </p:txBody>
      </p:sp>
      <p:sp>
        <p:nvSpPr>
          <p:cNvPr id="74" name="Freeform 17">
            <a:extLst>
              <a:ext uri="{FF2B5EF4-FFF2-40B4-BE49-F238E27FC236}">
                <a16:creationId xmlns:a16="http://schemas.microsoft.com/office/drawing/2014/main" id="{386E8653-6D33-444E-E5C5-D7E1813FE996}"/>
              </a:ext>
            </a:extLst>
          </p:cNvPr>
          <p:cNvSpPr/>
          <p:nvPr/>
        </p:nvSpPr>
        <p:spPr>
          <a:xfrm rot="16883494">
            <a:off x="4898673" y="-1455123"/>
            <a:ext cx="2461245" cy="2461245"/>
          </a:xfrm>
          <a:custGeom>
            <a:avLst/>
            <a:gdLst/>
            <a:ahLst/>
            <a:cxnLst/>
            <a:rect l="l" t="t" r="r" b="b"/>
            <a:pathLst>
              <a:path w="3691868" h="3691868">
                <a:moveTo>
                  <a:pt x="0" y="0"/>
                </a:moveTo>
                <a:lnTo>
                  <a:pt x="3691867" y="0"/>
                </a:lnTo>
                <a:lnTo>
                  <a:pt x="3691867" y="3691868"/>
                </a:lnTo>
                <a:lnTo>
                  <a:pt x="0" y="36918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HK" sz="1200"/>
          </a:p>
        </p:txBody>
      </p:sp>
      <p:sp>
        <p:nvSpPr>
          <p:cNvPr id="75" name="Freeform 18">
            <a:extLst>
              <a:ext uri="{FF2B5EF4-FFF2-40B4-BE49-F238E27FC236}">
                <a16:creationId xmlns:a16="http://schemas.microsoft.com/office/drawing/2014/main" id="{565C5D4C-A851-96D5-56D3-146D3F8E663D}"/>
              </a:ext>
            </a:extLst>
          </p:cNvPr>
          <p:cNvSpPr/>
          <p:nvPr/>
        </p:nvSpPr>
        <p:spPr>
          <a:xfrm rot="16883494">
            <a:off x="4470110" y="574472"/>
            <a:ext cx="431651" cy="431651"/>
          </a:xfrm>
          <a:custGeom>
            <a:avLst/>
            <a:gdLst/>
            <a:ahLst/>
            <a:cxnLst/>
            <a:rect l="l" t="t" r="r" b="b"/>
            <a:pathLst>
              <a:path w="647477" h="647477">
                <a:moveTo>
                  <a:pt x="0" y="0"/>
                </a:moveTo>
                <a:lnTo>
                  <a:pt x="647477" y="0"/>
                </a:lnTo>
                <a:lnTo>
                  <a:pt x="647477" y="647477"/>
                </a:lnTo>
                <a:lnTo>
                  <a:pt x="0" y="64747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HK" sz="1200"/>
          </a:p>
        </p:txBody>
      </p:sp>
      <p:sp>
        <p:nvSpPr>
          <p:cNvPr id="85" name="TextBox 16">
            <a:extLst>
              <a:ext uri="{FF2B5EF4-FFF2-40B4-BE49-F238E27FC236}">
                <a16:creationId xmlns:a16="http://schemas.microsoft.com/office/drawing/2014/main" id="{D346519B-BB66-F83A-708F-9E06F92BEB74}"/>
              </a:ext>
            </a:extLst>
          </p:cNvPr>
          <p:cNvSpPr txBox="1"/>
          <p:nvPr/>
        </p:nvSpPr>
        <p:spPr>
          <a:xfrm>
            <a:off x="3317990" y="2746258"/>
            <a:ext cx="2370261" cy="589905"/>
          </a:xfrm>
          <a:prstGeom prst="rect">
            <a:avLst/>
          </a:prstGeom>
        </p:spPr>
        <p:txBody>
          <a:bodyPr wrap="square" lIns="0" tIns="0" rIns="0" bIns="0" rtlCol="0" anchor="t">
            <a:spAutoFit/>
          </a:bodyPr>
          <a:lstStyle/>
          <a:p>
            <a:pPr algn="just">
              <a:lnSpc>
                <a:spcPts val="2333"/>
              </a:lnSpc>
            </a:pPr>
            <a:r>
              <a:rPr lang="en-US" sz="24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Lance Hu</a:t>
            </a:r>
          </a:p>
          <a:p>
            <a:pPr algn="just">
              <a:lnSpc>
                <a:spcPts val="2333"/>
              </a:lnSpc>
            </a:pPr>
            <a:r>
              <a:rPr lang="en-US" sz="20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BBA(Law)&amp;LLB</a:t>
            </a:r>
          </a:p>
        </p:txBody>
      </p:sp>
      <p:grpSp>
        <p:nvGrpSpPr>
          <p:cNvPr id="86" name="Group 85">
            <a:extLst>
              <a:ext uri="{FF2B5EF4-FFF2-40B4-BE49-F238E27FC236}">
                <a16:creationId xmlns:a16="http://schemas.microsoft.com/office/drawing/2014/main" id="{764C7300-11F4-EF92-1BE8-7DBDC622E66A}"/>
              </a:ext>
            </a:extLst>
          </p:cNvPr>
          <p:cNvGrpSpPr/>
          <p:nvPr/>
        </p:nvGrpSpPr>
        <p:grpSpPr>
          <a:xfrm>
            <a:off x="3219043" y="3391076"/>
            <a:ext cx="2645982" cy="679799"/>
            <a:chOff x="3868" y="-28575"/>
            <a:chExt cx="5543276" cy="1404315"/>
          </a:xfrm>
        </p:grpSpPr>
        <p:sp>
          <p:nvSpPr>
            <p:cNvPr id="87" name="Freeform 29">
              <a:extLst>
                <a:ext uri="{FF2B5EF4-FFF2-40B4-BE49-F238E27FC236}">
                  <a16:creationId xmlns:a16="http://schemas.microsoft.com/office/drawing/2014/main" id="{CBB440EC-8D97-77C1-BE22-68011C4D2E9D}"/>
                </a:ext>
              </a:extLst>
            </p:cNvPr>
            <p:cNvSpPr/>
            <p:nvPr/>
          </p:nvSpPr>
          <p:spPr>
            <a:xfrm>
              <a:off x="3868" y="0"/>
              <a:ext cx="5543276" cy="1375740"/>
            </a:xfrm>
            <a:custGeom>
              <a:avLst/>
              <a:gdLst/>
              <a:ahLst/>
              <a:cxnLst/>
              <a:rect l="l" t="t" r="r" b="b"/>
              <a:pathLst>
                <a:path w="5543276" h="1375740">
                  <a:moveTo>
                    <a:pt x="5308602" y="0"/>
                  </a:moveTo>
                  <a:lnTo>
                    <a:pt x="31474" y="0"/>
                  </a:lnTo>
                  <a:cubicBezTo>
                    <a:pt x="22606" y="0"/>
                    <a:pt x="14176" y="3859"/>
                    <a:pt x="8381" y="10573"/>
                  </a:cubicBezTo>
                  <a:cubicBezTo>
                    <a:pt x="2587" y="17287"/>
                    <a:pt x="0" y="26190"/>
                    <a:pt x="1296" y="34963"/>
                  </a:cubicBezTo>
                  <a:lnTo>
                    <a:pt x="194168" y="1340777"/>
                  </a:lnTo>
                  <a:cubicBezTo>
                    <a:pt x="197134" y="1360862"/>
                    <a:pt x="214371" y="1375740"/>
                    <a:pt x="234674" y="1375740"/>
                  </a:cubicBezTo>
                  <a:lnTo>
                    <a:pt x="5511802" y="1375740"/>
                  </a:lnTo>
                  <a:cubicBezTo>
                    <a:pt x="5520671" y="1375740"/>
                    <a:pt x="5529100" y="1371881"/>
                    <a:pt x="5534895" y="1365167"/>
                  </a:cubicBezTo>
                  <a:cubicBezTo>
                    <a:pt x="5540690" y="1358454"/>
                    <a:pt x="5543276" y="1349551"/>
                    <a:pt x="5541981" y="1340777"/>
                  </a:cubicBezTo>
                  <a:lnTo>
                    <a:pt x="5349109" y="34963"/>
                  </a:lnTo>
                  <a:cubicBezTo>
                    <a:pt x="5346142" y="14878"/>
                    <a:pt x="5328905" y="0"/>
                    <a:pt x="5308602"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HK" sz="200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23080D87-3E3E-2246-5B70-32AFB56C0446}"/>
                </a:ext>
              </a:extLst>
            </p:cNvPr>
            <p:cNvSpPr txBox="1"/>
            <p:nvPr/>
          </p:nvSpPr>
          <p:spPr>
            <a:xfrm>
              <a:off x="101600" y="-28575"/>
              <a:ext cx="5347813" cy="1404315"/>
            </a:xfrm>
            <a:prstGeom prst="rect">
              <a:avLst/>
            </a:prstGeom>
          </p:spPr>
          <p:txBody>
            <a:bodyPr lIns="33867" tIns="33867" rIns="33867" bIns="33867" rtlCol="0" anchor="ctr"/>
            <a:lstStyle/>
            <a:p>
              <a:pPr algn="ctr">
                <a:lnSpc>
                  <a:spcPts val="1773"/>
                </a:lnSpc>
              </a:pPr>
              <a:endParaRPr sz="2000">
                <a:latin typeface="Times New Roman" panose="02020603050405020304" pitchFamily="18" charset="0"/>
                <a:cs typeface="Times New Roman" panose="02020603050405020304" pitchFamily="18" charset="0"/>
              </a:endParaRPr>
            </a:p>
          </p:txBody>
        </p:sp>
      </p:grpSp>
      <p:sp>
        <p:nvSpPr>
          <p:cNvPr id="89" name="TextBox 88">
            <a:extLst>
              <a:ext uri="{FF2B5EF4-FFF2-40B4-BE49-F238E27FC236}">
                <a16:creationId xmlns:a16="http://schemas.microsoft.com/office/drawing/2014/main" id="{E46D111E-F3DE-E380-C920-5C85543EF683}"/>
              </a:ext>
            </a:extLst>
          </p:cNvPr>
          <p:cNvSpPr txBox="1"/>
          <p:nvPr/>
        </p:nvSpPr>
        <p:spPr>
          <a:xfrm>
            <a:off x="3396907" y="3451927"/>
            <a:ext cx="2514769" cy="538609"/>
          </a:xfrm>
          <a:prstGeom prst="rect">
            <a:avLst/>
          </a:prstGeom>
        </p:spPr>
        <p:txBody>
          <a:bodyPr wrap="square" lIns="0" tIns="0" rIns="0" bIns="0" rtlCol="0" anchor="t">
            <a:spAutoFit/>
          </a:bodyPr>
          <a:lstStyle/>
          <a:p>
            <a:pPr>
              <a:lnSpc>
                <a:spcPts val="2147"/>
              </a:lnSpc>
            </a:pPr>
            <a:r>
              <a:rPr lang="en-US" b="1" dirty="0">
                <a:solidFill>
                  <a:srgbClr val="10316B"/>
                </a:solidFill>
                <a:latin typeface="Times New Roman" panose="02020603050405020304" pitchFamily="18" charset="0"/>
                <a:ea typeface="Open Sans Bold"/>
                <a:cs typeface="Times New Roman" panose="02020603050405020304" pitchFamily="18" charset="0"/>
                <a:sym typeface="Open Sans Bold"/>
              </a:rPr>
              <a:t>University of Pennsylvania  </a:t>
            </a:r>
          </a:p>
        </p:txBody>
      </p:sp>
      <p:sp>
        <p:nvSpPr>
          <p:cNvPr id="91" name="TextBox 16">
            <a:extLst>
              <a:ext uri="{FF2B5EF4-FFF2-40B4-BE49-F238E27FC236}">
                <a16:creationId xmlns:a16="http://schemas.microsoft.com/office/drawing/2014/main" id="{6BA03BFC-AB9F-DCF6-ADE9-591BC5F99CB3}"/>
              </a:ext>
            </a:extLst>
          </p:cNvPr>
          <p:cNvSpPr txBox="1"/>
          <p:nvPr/>
        </p:nvSpPr>
        <p:spPr>
          <a:xfrm>
            <a:off x="6194133" y="2765120"/>
            <a:ext cx="2370261" cy="589905"/>
          </a:xfrm>
          <a:prstGeom prst="rect">
            <a:avLst/>
          </a:prstGeom>
        </p:spPr>
        <p:txBody>
          <a:bodyPr wrap="square" lIns="0" tIns="0" rIns="0" bIns="0" rtlCol="0" anchor="t">
            <a:spAutoFit/>
          </a:bodyPr>
          <a:lstStyle/>
          <a:p>
            <a:pPr algn="just">
              <a:lnSpc>
                <a:spcPts val="2333"/>
              </a:lnSpc>
            </a:pPr>
            <a:r>
              <a:rPr lang="en-US" sz="24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Charmaine Wong</a:t>
            </a:r>
          </a:p>
          <a:p>
            <a:pPr algn="just">
              <a:lnSpc>
                <a:spcPts val="2333"/>
              </a:lnSpc>
            </a:pPr>
            <a:r>
              <a:rPr lang="en-US" sz="20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BA&amp;LLB</a:t>
            </a:r>
          </a:p>
        </p:txBody>
      </p:sp>
      <p:grpSp>
        <p:nvGrpSpPr>
          <p:cNvPr id="92" name="Group 91">
            <a:extLst>
              <a:ext uri="{FF2B5EF4-FFF2-40B4-BE49-F238E27FC236}">
                <a16:creationId xmlns:a16="http://schemas.microsoft.com/office/drawing/2014/main" id="{1740CD1F-F41A-74D5-A34E-318FCB39B8F9}"/>
              </a:ext>
            </a:extLst>
          </p:cNvPr>
          <p:cNvGrpSpPr/>
          <p:nvPr/>
        </p:nvGrpSpPr>
        <p:grpSpPr>
          <a:xfrm>
            <a:off x="6095186" y="3409938"/>
            <a:ext cx="2645982" cy="679799"/>
            <a:chOff x="3868" y="-28575"/>
            <a:chExt cx="5543276" cy="1404315"/>
          </a:xfrm>
        </p:grpSpPr>
        <p:sp>
          <p:nvSpPr>
            <p:cNvPr id="93" name="Freeform 29">
              <a:extLst>
                <a:ext uri="{FF2B5EF4-FFF2-40B4-BE49-F238E27FC236}">
                  <a16:creationId xmlns:a16="http://schemas.microsoft.com/office/drawing/2014/main" id="{FA92584F-5AC4-3C40-4E9D-514579D2FEBF}"/>
                </a:ext>
              </a:extLst>
            </p:cNvPr>
            <p:cNvSpPr/>
            <p:nvPr/>
          </p:nvSpPr>
          <p:spPr>
            <a:xfrm>
              <a:off x="3868" y="0"/>
              <a:ext cx="5543276" cy="1375740"/>
            </a:xfrm>
            <a:custGeom>
              <a:avLst/>
              <a:gdLst/>
              <a:ahLst/>
              <a:cxnLst/>
              <a:rect l="l" t="t" r="r" b="b"/>
              <a:pathLst>
                <a:path w="5543276" h="1375740">
                  <a:moveTo>
                    <a:pt x="5308602" y="0"/>
                  </a:moveTo>
                  <a:lnTo>
                    <a:pt x="31474" y="0"/>
                  </a:lnTo>
                  <a:cubicBezTo>
                    <a:pt x="22606" y="0"/>
                    <a:pt x="14176" y="3859"/>
                    <a:pt x="8381" y="10573"/>
                  </a:cubicBezTo>
                  <a:cubicBezTo>
                    <a:pt x="2587" y="17287"/>
                    <a:pt x="0" y="26190"/>
                    <a:pt x="1296" y="34963"/>
                  </a:cubicBezTo>
                  <a:lnTo>
                    <a:pt x="194168" y="1340777"/>
                  </a:lnTo>
                  <a:cubicBezTo>
                    <a:pt x="197134" y="1360862"/>
                    <a:pt x="214371" y="1375740"/>
                    <a:pt x="234674" y="1375740"/>
                  </a:cubicBezTo>
                  <a:lnTo>
                    <a:pt x="5511802" y="1375740"/>
                  </a:lnTo>
                  <a:cubicBezTo>
                    <a:pt x="5520671" y="1375740"/>
                    <a:pt x="5529100" y="1371881"/>
                    <a:pt x="5534895" y="1365167"/>
                  </a:cubicBezTo>
                  <a:cubicBezTo>
                    <a:pt x="5540690" y="1358454"/>
                    <a:pt x="5543276" y="1349551"/>
                    <a:pt x="5541981" y="1340777"/>
                  </a:cubicBezTo>
                  <a:lnTo>
                    <a:pt x="5349109" y="34963"/>
                  </a:lnTo>
                  <a:cubicBezTo>
                    <a:pt x="5346142" y="14878"/>
                    <a:pt x="5328905" y="0"/>
                    <a:pt x="5308602"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HK" sz="2000">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8C47B9B6-CDE6-29C4-612D-D1EF282FC669}"/>
                </a:ext>
              </a:extLst>
            </p:cNvPr>
            <p:cNvSpPr txBox="1"/>
            <p:nvPr/>
          </p:nvSpPr>
          <p:spPr>
            <a:xfrm>
              <a:off x="101600" y="-28575"/>
              <a:ext cx="5347813" cy="1404315"/>
            </a:xfrm>
            <a:prstGeom prst="rect">
              <a:avLst/>
            </a:prstGeom>
          </p:spPr>
          <p:txBody>
            <a:bodyPr lIns="33867" tIns="33867" rIns="33867" bIns="33867" rtlCol="0" anchor="ctr"/>
            <a:lstStyle/>
            <a:p>
              <a:pPr algn="ctr">
                <a:lnSpc>
                  <a:spcPts val="1773"/>
                </a:lnSpc>
              </a:pPr>
              <a:endParaRPr sz="2000">
                <a:latin typeface="Times New Roman" panose="02020603050405020304" pitchFamily="18" charset="0"/>
                <a:cs typeface="Times New Roman" panose="02020603050405020304" pitchFamily="18" charset="0"/>
              </a:endParaRPr>
            </a:p>
          </p:txBody>
        </p:sp>
      </p:grpSp>
      <p:sp>
        <p:nvSpPr>
          <p:cNvPr id="95" name="TextBox 94">
            <a:extLst>
              <a:ext uri="{FF2B5EF4-FFF2-40B4-BE49-F238E27FC236}">
                <a16:creationId xmlns:a16="http://schemas.microsoft.com/office/drawing/2014/main" id="{6488F143-1861-2BC5-86FF-E9E762FA51C8}"/>
              </a:ext>
            </a:extLst>
          </p:cNvPr>
          <p:cNvSpPr txBox="1"/>
          <p:nvPr/>
        </p:nvSpPr>
        <p:spPr>
          <a:xfrm>
            <a:off x="6273050" y="3470789"/>
            <a:ext cx="2514769" cy="269304"/>
          </a:xfrm>
          <a:prstGeom prst="rect">
            <a:avLst/>
          </a:prstGeom>
        </p:spPr>
        <p:txBody>
          <a:bodyPr wrap="square" lIns="0" tIns="0" rIns="0" bIns="0" rtlCol="0" anchor="t">
            <a:spAutoFit/>
          </a:bodyPr>
          <a:lstStyle/>
          <a:p>
            <a:pPr>
              <a:lnSpc>
                <a:spcPts val="2147"/>
              </a:lnSpc>
            </a:pPr>
            <a:r>
              <a:rPr lang="en-US" b="1" dirty="0">
                <a:solidFill>
                  <a:srgbClr val="10316B"/>
                </a:solidFill>
                <a:latin typeface="Times New Roman" panose="02020603050405020304" pitchFamily="18" charset="0"/>
                <a:ea typeface="Open Sans Bold"/>
                <a:cs typeface="Times New Roman" panose="02020603050405020304" pitchFamily="18" charset="0"/>
                <a:sym typeface="Open Sans Bold"/>
              </a:rPr>
              <a:t>King's College London </a:t>
            </a:r>
          </a:p>
        </p:txBody>
      </p:sp>
      <p:sp>
        <p:nvSpPr>
          <p:cNvPr id="97" name="TextBox 16">
            <a:extLst>
              <a:ext uri="{FF2B5EF4-FFF2-40B4-BE49-F238E27FC236}">
                <a16:creationId xmlns:a16="http://schemas.microsoft.com/office/drawing/2014/main" id="{F1C9E774-41FC-6340-313B-EAC77D66DC23}"/>
              </a:ext>
            </a:extLst>
          </p:cNvPr>
          <p:cNvSpPr txBox="1"/>
          <p:nvPr/>
        </p:nvSpPr>
        <p:spPr>
          <a:xfrm>
            <a:off x="9025595" y="2761353"/>
            <a:ext cx="3166405" cy="589905"/>
          </a:xfrm>
          <a:prstGeom prst="rect">
            <a:avLst/>
          </a:prstGeom>
        </p:spPr>
        <p:txBody>
          <a:bodyPr wrap="square" lIns="0" tIns="0" rIns="0" bIns="0" rtlCol="0" anchor="t">
            <a:spAutoFit/>
          </a:bodyPr>
          <a:lstStyle/>
          <a:p>
            <a:pPr algn="just">
              <a:lnSpc>
                <a:spcPts val="2333"/>
              </a:lnSpc>
            </a:pPr>
            <a:r>
              <a:rPr lang="en-US" sz="24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Rae Chiu</a:t>
            </a:r>
          </a:p>
          <a:p>
            <a:pPr algn="just">
              <a:lnSpc>
                <a:spcPts val="2333"/>
              </a:lnSpc>
            </a:pPr>
            <a:r>
              <a:rPr lang="en-US" sz="2000" b="1" dirty="0">
                <a:solidFill>
                  <a:srgbClr val="0E2F5F"/>
                </a:solidFill>
                <a:latin typeface="Times New Roman" panose="02020603050405020304" pitchFamily="18" charset="0"/>
                <a:ea typeface="Open Sans Ultra-Bold"/>
                <a:cs typeface="Times New Roman" panose="02020603050405020304" pitchFamily="18" charset="0"/>
                <a:sym typeface="Open Sans Ultra-Bold"/>
              </a:rPr>
              <a:t>BSocSc(Govt&amp;Laws)&amp;LLB</a:t>
            </a:r>
          </a:p>
        </p:txBody>
      </p:sp>
      <p:grpSp>
        <p:nvGrpSpPr>
          <p:cNvPr id="98" name="Group 97">
            <a:extLst>
              <a:ext uri="{FF2B5EF4-FFF2-40B4-BE49-F238E27FC236}">
                <a16:creationId xmlns:a16="http://schemas.microsoft.com/office/drawing/2014/main" id="{85AC43C6-E95E-9EDE-9EF9-A3073BDC8DC9}"/>
              </a:ext>
            </a:extLst>
          </p:cNvPr>
          <p:cNvGrpSpPr/>
          <p:nvPr/>
        </p:nvGrpSpPr>
        <p:grpSpPr>
          <a:xfrm>
            <a:off x="8926648" y="3406171"/>
            <a:ext cx="2645982" cy="679799"/>
            <a:chOff x="3868" y="-28575"/>
            <a:chExt cx="5543276" cy="1404315"/>
          </a:xfrm>
        </p:grpSpPr>
        <p:sp>
          <p:nvSpPr>
            <p:cNvPr id="99" name="Freeform 29">
              <a:extLst>
                <a:ext uri="{FF2B5EF4-FFF2-40B4-BE49-F238E27FC236}">
                  <a16:creationId xmlns:a16="http://schemas.microsoft.com/office/drawing/2014/main" id="{A3E488B6-B45F-83DB-27B0-2435565E2D2C}"/>
                </a:ext>
              </a:extLst>
            </p:cNvPr>
            <p:cNvSpPr/>
            <p:nvPr/>
          </p:nvSpPr>
          <p:spPr>
            <a:xfrm>
              <a:off x="3868" y="0"/>
              <a:ext cx="5543276" cy="1375740"/>
            </a:xfrm>
            <a:custGeom>
              <a:avLst/>
              <a:gdLst/>
              <a:ahLst/>
              <a:cxnLst/>
              <a:rect l="l" t="t" r="r" b="b"/>
              <a:pathLst>
                <a:path w="5543276" h="1375740">
                  <a:moveTo>
                    <a:pt x="5308602" y="0"/>
                  </a:moveTo>
                  <a:lnTo>
                    <a:pt x="31474" y="0"/>
                  </a:lnTo>
                  <a:cubicBezTo>
                    <a:pt x="22606" y="0"/>
                    <a:pt x="14176" y="3859"/>
                    <a:pt x="8381" y="10573"/>
                  </a:cubicBezTo>
                  <a:cubicBezTo>
                    <a:pt x="2587" y="17287"/>
                    <a:pt x="0" y="26190"/>
                    <a:pt x="1296" y="34963"/>
                  </a:cubicBezTo>
                  <a:lnTo>
                    <a:pt x="194168" y="1340777"/>
                  </a:lnTo>
                  <a:cubicBezTo>
                    <a:pt x="197134" y="1360862"/>
                    <a:pt x="214371" y="1375740"/>
                    <a:pt x="234674" y="1375740"/>
                  </a:cubicBezTo>
                  <a:lnTo>
                    <a:pt x="5511802" y="1375740"/>
                  </a:lnTo>
                  <a:cubicBezTo>
                    <a:pt x="5520671" y="1375740"/>
                    <a:pt x="5529100" y="1371881"/>
                    <a:pt x="5534895" y="1365167"/>
                  </a:cubicBezTo>
                  <a:cubicBezTo>
                    <a:pt x="5540690" y="1358454"/>
                    <a:pt x="5543276" y="1349551"/>
                    <a:pt x="5541981" y="1340777"/>
                  </a:cubicBezTo>
                  <a:lnTo>
                    <a:pt x="5349109" y="34963"/>
                  </a:lnTo>
                  <a:cubicBezTo>
                    <a:pt x="5346142" y="14878"/>
                    <a:pt x="5328905" y="0"/>
                    <a:pt x="5308602"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HK" sz="2000">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a16="http://schemas.microsoft.com/office/drawing/2014/main" id="{E107AFD8-3183-2079-7CE7-6A570527B944}"/>
                </a:ext>
              </a:extLst>
            </p:cNvPr>
            <p:cNvSpPr txBox="1"/>
            <p:nvPr/>
          </p:nvSpPr>
          <p:spPr>
            <a:xfrm>
              <a:off x="101600" y="-28575"/>
              <a:ext cx="5347813" cy="1404315"/>
            </a:xfrm>
            <a:prstGeom prst="rect">
              <a:avLst/>
            </a:prstGeom>
          </p:spPr>
          <p:txBody>
            <a:bodyPr lIns="33867" tIns="33867" rIns="33867" bIns="33867" rtlCol="0" anchor="ctr"/>
            <a:lstStyle/>
            <a:p>
              <a:pPr algn="ctr">
                <a:lnSpc>
                  <a:spcPts val="1773"/>
                </a:lnSpc>
              </a:pPr>
              <a:endParaRPr sz="2000">
                <a:latin typeface="Times New Roman" panose="02020603050405020304" pitchFamily="18" charset="0"/>
                <a:cs typeface="Times New Roman" panose="02020603050405020304" pitchFamily="18" charset="0"/>
              </a:endParaRPr>
            </a:p>
          </p:txBody>
        </p:sp>
      </p:grpSp>
      <p:sp>
        <p:nvSpPr>
          <p:cNvPr id="101" name="TextBox 100">
            <a:extLst>
              <a:ext uri="{FF2B5EF4-FFF2-40B4-BE49-F238E27FC236}">
                <a16:creationId xmlns:a16="http://schemas.microsoft.com/office/drawing/2014/main" id="{E9993A82-0359-9E19-3C1C-5C12F9E61EE9}"/>
              </a:ext>
            </a:extLst>
          </p:cNvPr>
          <p:cNvSpPr txBox="1"/>
          <p:nvPr/>
        </p:nvSpPr>
        <p:spPr>
          <a:xfrm>
            <a:off x="9104512" y="3467021"/>
            <a:ext cx="2421467" cy="269304"/>
          </a:xfrm>
          <a:prstGeom prst="rect">
            <a:avLst/>
          </a:prstGeom>
        </p:spPr>
        <p:txBody>
          <a:bodyPr wrap="square" lIns="0" tIns="0" rIns="0" bIns="0" rtlCol="0" anchor="t">
            <a:spAutoFit/>
          </a:bodyPr>
          <a:lstStyle/>
          <a:p>
            <a:pPr>
              <a:lnSpc>
                <a:spcPts val="2147"/>
              </a:lnSpc>
            </a:pPr>
            <a:r>
              <a:rPr lang="en-US" b="1" dirty="0">
                <a:solidFill>
                  <a:srgbClr val="10316B"/>
                </a:solidFill>
                <a:latin typeface="Times New Roman" panose="02020603050405020304" pitchFamily="18" charset="0"/>
                <a:ea typeface="Open Sans Bold"/>
                <a:cs typeface="Times New Roman" panose="02020603050405020304" pitchFamily="18" charset="0"/>
                <a:sym typeface="Open Sans Bold"/>
              </a:rPr>
              <a:t>York University</a:t>
            </a:r>
          </a:p>
        </p:txBody>
      </p:sp>
      <p:sp>
        <p:nvSpPr>
          <p:cNvPr id="103" name="Freeform 3">
            <a:extLst>
              <a:ext uri="{FF2B5EF4-FFF2-40B4-BE49-F238E27FC236}">
                <a16:creationId xmlns:a16="http://schemas.microsoft.com/office/drawing/2014/main" id="{1536815C-4FA4-BC09-8B8F-58246ED2C02F}"/>
              </a:ext>
            </a:extLst>
          </p:cNvPr>
          <p:cNvSpPr/>
          <p:nvPr/>
        </p:nvSpPr>
        <p:spPr>
          <a:xfrm>
            <a:off x="3317990" y="4135095"/>
            <a:ext cx="2547035" cy="1584227"/>
          </a:xfrm>
          <a:custGeom>
            <a:avLst/>
            <a:gdLst/>
            <a:ahLst/>
            <a:cxnLst/>
            <a:rect l="l" t="t" r="r" b="b"/>
            <a:pathLst>
              <a:path w="5989089" h="3990231">
                <a:moveTo>
                  <a:pt x="0" y="0"/>
                </a:moveTo>
                <a:lnTo>
                  <a:pt x="5989089" y="0"/>
                </a:lnTo>
                <a:lnTo>
                  <a:pt x="5989089" y="3990230"/>
                </a:lnTo>
                <a:lnTo>
                  <a:pt x="0" y="3990230"/>
                </a:lnTo>
                <a:lnTo>
                  <a:pt x="0" y="0"/>
                </a:lnTo>
                <a:close/>
              </a:path>
            </a:pathLst>
          </a:custGeom>
          <a:blipFill>
            <a:blip r:embed="rId13"/>
            <a:stretch>
              <a:fillRect/>
            </a:stretch>
          </a:blipFill>
        </p:spPr>
        <p:txBody>
          <a:bodyPr/>
          <a:lstStyle/>
          <a:p>
            <a:endParaRPr lang="en-GB"/>
          </a:p>
        </p:txBody>
      </p:sp>
      <p:sp>
        <p:nvSpPr>
          <p:cNvPr id="107" name="Freeform 6">
            <a:extLst>
              <a:ext uri="{FF2B5EF4-FFF2-40B4-BE49-F238E27FC236}">
                <a16:creationId xmlns:a16="http://schemas.microsoft.com/office/drawing/2014/main" id="{05E309CC-F2C0-DBF6-DFED-11F3053B8BC1}"/>
              </a:ext>
            </a:extLst>
          </p:cNvPr>
          <p:cNvSpPr/>
          <p:nvPr/>
        </p:nvSpPr>
        <p:spPr>
          <a:xfrm rot="984289">
            <a:off x="3179983" y="1729298"/>
            <a:ext cx="892922" cy="881838"/>
          </a:xfrm>
          <a:custGeom>
            <a:avLst/>
            <a:gdLst/>
            <a:ahLst/>
            <a:cxnLst/>
            <a:rect l="l" t="t" r="r" b="b"/>
            <a:pathLst>
              <a:path w="2795159" h="2795159">
                <a:moveTo>
                  <a:pt x="0" y="0"/>
                </a:moveTo>
                <a:lnTo>
                  <a:pt x="2795159" y="0"/>
                </a:lnTo>
                <a:lnTo>
                  <a:pt x="2795159" y="2795158"/>
                </a:lnTo>
                <a:lnTo>
                  <a:pt x="0" y="2795158"/>
                </a:lnTo>
                <a:lnTo>
                  <a:pt x="0" y="0"/>
                </a:lnTo>
                <a:close/>
              </a:path>
            </a:pathLst>
          </a:custGeom>
          <a:blipFill>
            <a:blip r:embed="rId14"/>
            <a:stretch>
              <a:fillRect/>
            </a:stretch>
          </a:blipFill>
        </p:spPr>
        <p:txBody>
          <a:bodyPr/>
          <a:lstStyle/>
          <a:p>
            <a:endParaRPr lang="en-GB"/>
          </a:p>
        </p:txBody>
      </p:sp>
      <p:sp>
        <p:nvSpPr>
          <p:cNvPr id="108" name="Freeform 5">
            <a:extLst>
              <a:ext uri="{FF2B5EF4-FFF2-40B4-BE49-F238E27FC236}">
                <a16:creationId xmlns:a16="http://schemas.microsoft.com/office/drawing/2014/main" id="{2934F7F9-F40E-3A9B-67DC-186FDECE98DE}"/>
              </a:ext>
            </a:extLst>
          </p:cNvPr>
          <p:cNvSpPr/>
          <p:nvPr/>
        </p:nvSpPr>
        <p:spPr>
          <a:xfrm>
            <a:off x="9031012" y="4140883"/>
            <a:ext cx="2494967" cy="1587996"/>
          </a:xfrm>
          <a:custGeom>
            <a:avLst/>
            <a:gdLst/>
            <a:ahLst/>
            <a:cxnLst/>
            <a:rect l="l" t="t" r="r" b="b"/>
            <a:pathLst>
              <a:path w="6195737" h="4126906">
                <a:moveTo>
                  <a:pt x="0" y="0"/>
                </a:moveTo>
                <a:lnTo>
                  <a:pt x="6195738" y="0"/>
                </a:lnTo>
                <a:lnTo>
                  <a:pt x="6195738" y="4126906"/>
                </a:lnTo>
                <a:lnTo>
                  <a:pt x="0" y="4126906"/>
                </a:lnTo>
                <a:lnTo>
                  <a:pt x="0" y="0"/>
                </a:lnTo>
                <a:close/>
              </a:path>
            </a:pathLst>
          </a:custGeom>
          <a:blipFill>
            <a:blip r:embed="rId15"/>
            <a:stretch>
              <a:fillRect/>
            </a:stretch>
          </a:blipFill>
        </p:spPr>
        <p:txBody>
          <a:bodyPr/>
          <a:lstStyle/>
          <a:p>
            <a:endParaRPr lang="en-GB"/>
          </a:p>
        </p:txBody>
      </p:sp>
      <p:sp>
        <p:nvSpPr>
          <p:cNvPr id="109" name="Freeform 7">
            <a:extLst>
              <a:ext uri="{FF2B5EF4-FFF2-40B4-BE49-F238E27FC236}">
                <a16:creationId xmlns:a16="http://schemas.microsoft.com/office/drawing/2014/main" id="{AB7DFC37-B928-A87A-C56B-65F28D0254C1}"/>
              </a:ext>
            </a:extLst>
          </p:cNvPr>
          <p:cNvSpPr/>
          <p:nvPr/>
        </p:nvSpPr>
        <p:spPr>
          <a:xfrm>
            <a:off x="9032388" y="1737214"/>
            <a:ext cx="800372" cy="805909"/>
          </a:xfrm>
          <a:custGeom>
            <a:avLst/>
            <a:gdLst/>
            <a:ahLst/>
            <a:cxnLst/>
            <a:rect l="l" t="t" r="r" b="b"/>
            <a:pathLst>
              <a:path w="2972692" h="2972692">
                <a:moveTo>
                  <a:pt x="0" y="0"/>
                </a:moveTo>
                <a:lnTo>
                  <a:pt x="2972692" y="0"/>
                </a:lnTo>
                <a:lnTo>
                  <a:pt x="2972692" y="2972692"/>
                </a:lnTo>
                <a:lnTo>
                  <a:pt x="0" y="2972692"/>
                </a:lnTo>
                <a:lnTo>
                  <a:pt x="0" y="0"/>
                </a:lnTo>
                <a:close/>
              </a:path>
            </a:pathLst>
          </a:custGeom>
          <a:blipFill>
            <a:blip r:embed="rId16"/>
            <a:stretch>
              <a:fillRect/>
            </a:stretch>
          </a:blipFill>
        </p:spPr>
        <p:txBody>
          <a:bodyPr/>
          <a:lstStyle/>
          <a:p>
            <a:endParaRPr lang="en-GB"/>
          </a:p>
        </p:txBody>
      </p:sp>
      <p:pic>
        <p:nvPicPr>
          <p:cNvPr id="110" name="Picture 109" descr="A red white and blue flag&#10;&#10;AI-generated content may be incorrect.">
            <a:extLst>
              <a:ext uri="{FF2B5EF4-FFF2-40B4-BE49-F238E27FC236}">
                <a16:creationId xmlns:a16="http://schemas.microsoft.com/office/drawing/2014/main" id="{7714317B-2B35-7A88-767E-B6F2E30A71E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V="1">
            <a:off x="6212086" y="1843781"/>
            <a:ext cx="656807" cy="656807"/>
          </a:xfrm>
          <a:prstGeom prst="rect">
            <a:avLst/>
          </a:prstGeom>
        </p:spPr>
      </p:pic>
      <p:sp>
        <p:nvSpPr>
          <p:cNvPr id="111" name="Freeform 22">
            <a:extLst>
              <a:ext uri="{FF2B5EF4-FFF2-40B4-BE49-F238E27FC236}">
                <a16:creationId xmlns:a16="http://schemas.microsoft.com/office/drawing/2014/main" id="{0885676A-9040-7D69-34FD-FE644E703AD8}"/>
              </a:ext>
            </a:extLst>
          </p:cNvPr>
          <p:cNvSpPr/>
          <p:nvPr/>
        </p:nvSpPr>
        <p:spPr>
          <a:xfrm>
            <a:off x="432322" y="5773823"/>
            <a:ext cx="2509910" cy="426952"/>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2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Full-year</a:t>
            </a:r>
          </a:p>
        </p:txBody>
      </p:sp>
      <p:sp>
        <p:nvSpPr>
          <p:cNvPr id="112" name="Freeform 21">
            <a:extLst>
              <a:ext uri="{FF2B5EF4-FFF2-40B4-BE49-F238E27FC236}">
                <a16:creationId xmlns:a16="http://schemas.microsoft.com/office/drawing/2014/main" id="{99D274FE-E246-8012-02C1-9E7911596041}"/>
              </a:ext>
            </a:extLst>
          </p:cNvPr>
          <p:cNvSpPr/>
          <p:nvPr/>
        </p:nvSpPr>
        <p:spPr>
          <a:xfrm rot="8638735" flipH="1">
            <a:off x="1535966" y="1243483"/>
            <a:ext cx="1324802" cy="1793369"/>
          </a:xfrm>
          <a:custGeom>
            <a:avLst/>
            <a:gdLst/>
            <a:ahLst/>
            <a:cxnLst/>
            <a:rect l="l" t="t" r="r" b="b"/>
            <a:pathLst>
              <a:path w="3381636" h="2950478">
                <a:moveTo>
                  <a:pt x="3381636" y="0"/>
                </a:moveTo>
                <a:lnTo>
                  <a:pt x="0" y="0"/>
                </a:lnTo>
                <a:lnTo>
                  <a:pt x="0" y="2950478"/>
                </a:lnTo>
                <a:lnTo>
                  <a:pt x="3381636" y="2950478"/>
                </a:lnTo>
                <a:lnTo>
                  <a:pt x="3381636"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dirty="0"/>
          </a:p>
        </p:txBody>
      </p:sp>
      <p:sp>
        <p:nvSpPr>
          <p:cNvPr id="113" name="Freeform 22">
            <a:extLst>
              <a:ext uri="{FF2B5EF4-FFF2-40B4-BE49-F238E27FC236}">
                <a16:creationId xmlns:a16="http://schemas.microsoft.com/office/drawing/2014/main" id="{7DEE576C-8EFD-D13E-D6F5-7BFB40542D49}"/>
              </a:ext>
            </a:extLst>
          </p:cNvPr>
          <p:cNvSpPr/>
          <p:nvPr/>
        </p:nvSpPr>
        <p:spPr>
          <a:xfrm>
            <a:off x="3336552" y="5773823"/>
            <a:ext cx="2509910" cy="426952"/>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2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Semester 1</a:t>
            </a:r>
          </a:p>
        </p:txBody>
      </p:sp>
      <p:sp>
        <p:nvSpPr>
          <p:cNvPr id="114" name="Freeform 22">
            <a:extLst>
              <a:ext uri="{FF2B5EF4-FFF2-40B4-BE49-F238E27FC236}">
                <a16:creationId xmlns:a16="http://schemas.microsoft.com/office/drawing/2014/main" id="{0AC15665-105C-0DE1-1CA2-18F3C7AC551B}"/>
              </a:ext>
            </a:extLst>
          </p:cNvPr>
          <p:cNvSpPr/>
          <p:nvPr/>
        </p:nvSpPr>
        <p:spPr>
          <a:xfrm>
            <a:off x="6212695" y="5773823"/>
            <a:ext cx="2509910" cy="426952"/>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2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Semester 1</a:t>
            </a:r>
          </a:p>
        </p:txBody>
      </p:sp>
      <p:sp>
        <p:nvSpPr>
          <p:cNvPr id="115" name="Freeform 22">
            <a:extLst>
              <a:ext uri="{FF2B5EF4-FFF2-40B4-BE49-F238E27FC236}">
                <a16:creationId xmlns:a16="http://schemas.microsoft.com/office/drawing/2014/main" id="{14D94FF5-85A4-4A09-A69A-C0CC417F4595}"/>
              </a:ext>
            </a:extLst>
          </p:cNvPr>
          <p:cNvSpPr/>
          <p:nvPr/>
        </p:nvSpPr>
        <p:spPr>
          <a:xfrm>
            <a:off x="9032388" y="5783792"/>
            <a:ext cx="2509910" cy="426952"/>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2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Full-year</a:t>
            </a:r>
          </a:p>
        </p:txBody>
      </p:sp>
      <p:sp>
        <p:nvSpPr>
          <p:cNvPr id="117" name="Freeform 21">
            <a:extLst>
              <a:ext uri="{FF2B5EF4-FFF2-40B4-BE49-F238E27FC236}">
                <a16:creationId xmlns:a16="http://schemas.microsoft.com/office/drawing/2014/main" id="{21635BBF-1DED-FAC8-F39D-A27818CB0DB9}"/>
              </a:ext>
            </a:extLst>
          </p:cNvPr>
          <p:cNvSpPr/>
          <p:nvPr/>
        </p:nvSpPr>
        <p:spPr>
          <a:xfrm rot="6490574" flipH="1">
            <a:off x="10327366" y="1056876"/>
            <a:ext cx="1324802" cy="1793369"/>
          </a:xfrm>
          <a:custGeom>
            <a:avLst/>
            <a:gdLst/>
            <a:ahLst/>
            <a:cxnLst/>
            <a:rect l="l" t="t" r="r" b="b"/>
            <a:pathLst>
              <a:path w="3381636" h="2950478">
                <a:moveTo>
                  <a:pt x="3381636" y="0"/>
                </a:moveTo>
                <a:lnTo>
                  <a:pt x="0" y="0"/>
                </a:lnTo>
                <a:lnTo>
                  <a:pt x="0" y="2950478"/>
                </a:lnTo>
                <a:lnTo>
                  <a:pt x="3381636" y="2950478"/>
                </a:lnTo>
                <a:lnTo>
                  <a:pt x="3381636"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dirty="0"/>
          </a:p>
        </p:txBody>
      </p:sp>
      <p:sp>
        <p:nvSpPr>
          <p:cNvPr id="118" name="Freeform 21">
            <a:extLst>
              <a:ext uri="{FF2B5EF4-FFF2-40B4-BE49-F238E27FC236}">
                <a16:creationId xmlns:a16="http://schemas.microsoft.com/office/drawing/2014/main" id="{D6B9DE8F-CACD-A90F-3719-F33A09240C3F}"/>
              </a:ext>
            </a:extLst>
          </p:cNvPr>
          <p:cNvSpPr/>
          <p:nvPr/>
        </p:nvSpPr>
        <p:spPr>
          <a:xfrm rot="18457738" flipH="1">
            <a:off x="5854160" y="1013892"/>
            <a:ext cx="1324802" cy="1793369"/>
          </a:xfrm>
          <a:custGeom>
            <a:avLst/>
            <a:gdLst/>
            <a:ahLst/>
            <a:cxnLst/>
            <a:rect l="l" t="t" r="r" b="b"/>
            <a:pathLst>
              <a:path w="3381636" h="2950478">
                <a:moveTo>
                  <a:pt x="3381636" y="0"/>
                </a:moveTo>
                <a:lnTo>
                  <a:pt x="0" y="0"/>
                </a:lnTo>
                <a:lnTo>
                  <a:pt x="0" y="2950478"/>
                </a:lnTo>
                <a:lnTo>
                  <a:pt x="3381636" y="2950478"/>
                </a:lnTo>
                <a:lnTo>
                  <a:pt x="3381636"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dirty="0"/>
          </a:p>
        </p:txBody>
      </p:sp>
      <p:pic>
        <p:nvPicPr>
          <p:cNvPr id="1026" name="Picture 2">
            <a:extLst>
              <a:ext uri="{FF2B5EF4-FFF2-40B4-BE49-F238E27FC236}">
                <a16:creationId xmlns:a16="http://schemas.microsoft.com/office/drawing/2014/main" id="{09B41F91-DAB0-EF55-B7E1-3E2855EA18C3}"/>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557" t="2316" r="16827" b="-2316"/>
          <a:stretch>
            <a:fillRect/>
          </a:stretch>
        </p:blipFill>
        <p:spPr bwMode="auto">
          <a:xfrm>
            <a:off x="6209873" y="4182891"/>
            <a:ext cx="2484645" cy="152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0194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F524-27A8-5510-7E46-31A5F47A064D}"/>
              </a:ext>
            </a:extLst>
          </p:cNvPr>
          <p:cNvSpPr>
            <a:spLocks noGrp="1"/>
          </p:cNvSpPr>
          <p:nvPr>
            <p:ph type="title"/>
          </p:nvPr>
        </p:nvSpPr>
        <p:spPr/>
        <p:txBody>
          <a:bodyPr>
            <a:normAutofit/>
          </a:bodyPr>
          <a:lstStyle/>
          <a:p>
            <a:r>
              <a:rPr lang="en-US" sz="3600" b="1" dirty="0">
                <a:solidFill>
                  <a:schemeClr val="tx1">
                    <a:lumMod val="95000"/>
                    <a:lumOff val="5000"/>
                  </a:schemeClr>
                </a:solidFill>
                <a:latin typeface="Times New Roman"/>
                <a:cs typeface="Times New Roman"/>
              </a:rPr>
              <a:t>Frequently Asked Questions (FAQ) for </a:t>
            </a:r>
            <a:br>
              <a:rPr lang="en-US" sz="3600" b="1" dirty="0">
                <a:solidFill>
                  <a:schemeClr val="tx1">
                    <a:lumMod val="95000"/>
                    <a:lumOff val="5000"/>
                  </a:schemeClr>
                </a:solidFill>
                <a:latin typeface="Times New Roman"/>
                <a:cs typeface="Times New Roman"/>
              </a:rPr>
            </a:br>
            <a:r>
              <a:rPr lang="en-US" sz="3600" b="1" dirty="0">
                <a:solidFill>
                  <a:schemeClr val="tx1">
                    <a:lumMod val="95000"/>
                    <a:lumOff val="5000"/>
                  </a:schemeClr>
                </a:solidFill>
                <a:latin typeface="Times New Roman"/>
                <a:cs typeface="Times New Roman"/>
              </a:rPr>
              <a:t>Faculty-based Exchange </a:t>
            </a:r>
            <a:r>
              <a:rPr lang="en-US" sz="3600" b="1" dirty="0" err="1">
                <a:solidFill>
                  <a:schemeClr val="tx1">
                    <a:lumMod val="95000"/>
                    <a:lumOff val="5000"/>
                  </a:schemeClr>
                </a:solidFill>
                <a:latin typeface="Times New Roman"/>
                <a:cs typeface="Times New Roman"/>
              </a:rPr>
              <a:t>Programme</a:t>
            </a:r>
            <a:r>
              <a:rPr lang="en-US" sz="3600" b="1" dirty="0">
                <a:solidFill>
                  <a:srgbClr val="EBEBEB"/>
                </a:solidFill>
                <a:latin typeface="Century Gothic"/>
              </a:rPr>
              <a:t> </a:t>
            </a:r>
            <a:endParaRPr lang="en-US" sz="3600" dirty="0"/>
          </a:p>
        </p:txBody>
      </p:sp>
      <p:sp>
        <p:nvSpPr>
          <p:cNvPr id="3" name="Content Placeholder 2">
            <a:extLst>
              <a:ext uri="{FF2B5EF4-FFF2-40B4-BE49-F238E27FC236}">
                <a16:creationId xmlns:a16="http://schemas.microsoft.com/office/drawing/2014/main" id="{8CA1DD17-FED0-4237-A3F8-401AA508C716}"/>
              </a:ext>
            </a:extLst>
          </p:cNvPr>
          <p:cNvSpPr>
            <a:spLocks noGrp="1"/>
          </p:cNvSpPr>
          <p:nvPr>
            <p:ph idx="1"/>
          </p:nvPr>
        </p:nvSpPr>
        <p:spPr>
          <a:xfrm>
            <a:off x="719137" y="1690688"/>
            <a:ext cx="10753725" cy="4351338"/>
          </a:xfrm>
        </p:spPr>
        <p:txBody>
          <a:bodyPr vert="horz" lIns="91440" tIns="45720" rIns="91440" bIns="45720" rtlCol="0" anchor="t">
            <a:noAutofit/>
          </a:bodyPr>
          <a:lstStyle/>
          <a:p>
            <a:pPr>
              <a:buNone/>
            </a:pPr>
            <a:r>
              <a:rPr lang="en-US" sz="1800" b="1" dirty="0">
                <a:solidFill>
                  <a:schemeClr val="tx1">
                    <a:lumMod val="95000"/>
                    <a:lumOff val="5000"/>
                  </a:schemeClr>
                </a:solidFill>
                <a:latin typeface="Times New Roman"/>
                <a:cs typeface="Times New Roman"/>
              </a:rPr>
              <a:t>Q. What is the evaluation criteria? </a:t>
            </a:r>
            <a:endParaRPr lang="en-US" sz="1800" dirty="0">
              <a:solidFill>
                <a:schemeClr val="tx1">
                  <a:lumMod val="95000"/>
                  <a:lumOff val="5000"/>
                </a:schemeClr>
              </a:solidFill>
              <a:latin typeface="Times New Roman"/>
              <a:cs typeface="Times New Roman"/>
            </a:endParaRPr>
          </a:p>
          <a:p>
            <a:pPr marL="0" indent="0">
              <a:buNone/>
            </a:pPr>
            <a:r>
              <a:rPr lang="en-US" sz="1800" dirty="0">
                <a:solidFill>
                  <a:schemeClr val="tx1">
                    <a:lumMod val="95000"/>
                    <a:lumOff val="5000"/>
                  </a:schemeClr>
                </a:solidFill>
                <a:latin typeface="Times New Roman"/>
                <a:cs typeface="Times New Roman"/>
              </a:rPr>
              <a:t>Applicants will be evaluated based on their academic performance (e.g., </a:t>
            </a:r>
            <a:r>
              <a:rPr lang="en-US" sz="1800" dirty="0" err="1">
                <a:solidFill>
                  <a:schemeClr val="tx1">
                    <a:lumMod val="95000"/>
                    <a:lumOff val="5000"/>
                  </a:schemeClr>
                </a:solidFill>
                <a:latin typeface="Times New Roman"/>
                <a:cs typeface="Times New Roman"/>
              </a:rPr>
              <a:t>cGPA</a:t>
            </a:r>
            <a:r>
              <a:rPr lang="en-US" sz="1800" dirty="0">
                <a:solidFill>
                  <a:schemeClr val="tx1">
                    <a:lumMod val="95000"/>
                    <a:lumOff val="5000"/>
                  </a:schemeClr>
                </a:solidFill>
                <a:latin typeface="Times New Roman"/>
                <a:cs typeface="Times New Roman"/>
              </a:rPr>
              <a:t> and </a:t>
            </a:r>
            <a:r>
              <a:rPr lang="en-US" sz="1800" dirty="0" err="1">
                <a:solidFill>
                  <a:schemeClr val="tx1">
                    <a:lumMod val="95000"/>
                    <a:lumOff val="5000"/>
                  </a:schemeClr>
                </a:solidFill>
                <a:latin typeface="Times New Roman"/>
                <a:cs typeface="Times New Roman"/>
              </a:rPr>
              <a:t>LawGPA</a:t>
            </a:r>
            <a:r>
              <a:rPr lang="en-US" sz="1800" dirty="0">
                <a:solidFill>
                  <a:schemeClr val="tx1">
                    <a:lumMod val="95000"/>
                    <a:lumOff val="5000"/>
                  </a:schemeClr>
                </a:solidFill>
                <a:latin typeface="Times New Roman"/>
                <a:cs typeface="Times New Roman"/>
              </a:rPr>
              <a:t>), personal statement, and other related factors. Each cohort will be ranked separately. Decisions will be made with the objective of ensuring a fair distribution across the different </a:t>
            </a:r>
            <a:r>
              <a:rPr lang="en-US" sz="1800" dirty="0" err="1">
                <a:solidFill>
                  <a:schemeClr val="tx1">
                    <a:lumMod val="95000"/>
                    <a:lumOff val="5000"/>
                  </a:schemeClr>
                </a:solidFill>
                <a:latin typeface="Times New Roman"/>
                <a:cs typeface="Times New Roman"/>
              </a:rPr>
              <a:t>programmes</a:t>
            </a:r>
            <a:r>
              <a:rPr lang="en-US" sz="1800" dirty="0">
                <a:solidFill>
                  <a:schemeClr val="tx1">
                    <a:lumMod val="95000"/>
                    <a:lumOff val="5000"/>
                  </a:schemeClr>
                </a:solidFill>
                <a:latin typeface="Times New Roman"/>
                <a:cs typeface="Times New Roman"/>
              </a:rPr>
              <a:t>.</a:t>
            </a:r>
            <a:br>
              <a:rPr lang="en-US" sz="1800" dirty="0">
                <a:solidFill>
                  <a:schemeClr val="tx1">
                    <a:lumMod val="95000"/>
                    <a:lumOff val="5000"/>
                  </a:schemeClr>
                </a:solidFill>
                <a:latin typeface="Times New Roman"/>
              </a:rPr>
            </a:br>
            <a:endParaRPr lang="en-US" sz="1800" dirty="0">
              <a:solidFill>
                <a:schemeClr val="tx1">
                  <a:lumMod val="95000"/>
                  <a:lumOff val="5000"/>
                </a:schemeClr>
              </a:solidFill>
              <a:latin typeface="Times New Roman"/>
              <a:cs typeface="Times New Roman"/>
            </a:endParaRPr>
          </a:p>
          <a:p>
            <a:pPr marL="0" indent="0">
              <a:buNone/>
            </a:pPr>
            <a:r>
              <a:rPr lang="en-US" sz="1800" b="1" dirty="0">
                <a:solidFill>
                  <a:schemeClr val="tx1">
                    <a:lumMod val="95000"/>
                    <a:lumOff val="5000"/>
                  </a:schemeClr>
                </a:solidFill>
                <a:latin typeface="Times New Roman"/>
                <a:cs typeface="Times New Roman"/>
              </a:rPr>
              <a:t>Q. If I reject the offer in the first round, am I still eligible to apply for the second-round Faculty-based Exchange </a:t>
            </a:r>
            <a:r>
              <a:rPr lang="en-US" sz="1800" b="1" dirty="0" err="1">
                <a:solidFill>
                  <a:schemeClr val="tx1">
                    <a:lumMod val="95000"/>
                    <a:lumOff val="5000"/>
                  </a:schemeClr>
                </a:solidFill>
                <a:latin typeface="Times New Roman"/>
                <a:cs typeface="Times New Roman"/>
              </a:rPr>
              <a:t>Programme</a:t>
            </a:r>
            <a:r>
              <a:rPr lang="en-US" sz="1800" b="1" dirty="0">
                <a:solidFill>
                  <a:schemeClr val="tx1">
                    <a:lumMod val="95000"/>
                    <a:lumOff val="5000"/>
                  </a:schemeClr>
                </a:solidFill>
                <a:latin typeface="Times New Roman"/>
                <a:cs typeface="Times New Roman"/>
              </a:rPr>
              <a:t>?</a:t>
            </a:r>
          </a:p>
          <a:p>
            <a:pPr marL="0" indent="0">
              <a:buNone/>
            </a:pPr>
            <a:r>
              <a:rPr lang="en-US" sz="1800" dirty="0">
                <a:solidFill>
                  <a:schemeClr val="tx1">
                    <a:lumMod val="95000"/>
                    <a:lumOff val="5000"/>
                  </a:schemeClr>
                </a:solidFill>
                <a:latin typeface="Times New Roman"/>
                <a:cs typeface="Times New Roman"/>
              </a:rPr>
              <a:t>If you receive an offer for a host institution on your list, you are expected to accept it, even if it is the 5</a:t>
            </a:r>
            <a:r>
              <a:rPr lang="en-US" sz="1800" baseline="30000" dirty="0">
                <a:solidFill>
                  <a:schemeClr val="tx1">
                    <a:lumMod val="95000"/>
                    <a:lumOff val="5000"/>
                  </a:schemeClr>
                </a:solidFill>
                <a:latin typeface="Times New Roman"/>
                <a:cs typeface="Times New Roman"/>
              </a:rPr>
              <a:t>th</a:t>
            </a:r>
            <a:r>
              <a:rPr lang="en-US" sz="1800" dirty="0">
                <a:solidFill>
                  <a:schemeClr val="tx1">
                    <a:lumMod val="95000"/>
                    <a:lumOff val="5000"/>
                  </a:schemeClr>
                </a:solidFill>
                <a:latin typeface="Times New Roman"/>
                <a:cs typeface="Times New Roman"/>
              </a:rPr>
              <a:t> choice on your list.  If you decline any offer for a host institution on your list, you will likely not receive another offer in the same academic year.</a:t>
            </a:r>
            <a:br>
              <a:rPr lang="en-US" sz="1800" dirty="0">
                <a:solidFill>
                  <a:schemeClr val="tx1">
                    <a:lumMod val="95000"/>
                    <a:lumOff val="5000"/>
                  </a:schemeClr>
                </a:solidFill>
                <a:latin typeface="Times New Roman"/>
              </a:rPr>
            </a:br>
            <a:r>
              <a:rPr lang="en-US" sz="1800" dirty="0">
                <a:solidFill>
                  <a:schemeClr val="tx1">
                    <a:lumMod val="95000"/>
                    <a:lumOff val="5000"/>
                  </a:schemeClr>
                </a:solidFill>
                <a:latin typeface="Times New Roman"/>
                <a:cs typeface="Times New Roman"/>
              </a:rPr>
              <a:t> </a:t>
            </a:r>
          </a:p>
          <a:p>
            <a:pPr>
              <a:buNone/>
            </a:pPr>
            <a:r>
              <a:rPr lang="en-US" sz="1800" b="1" dirty="0">
                <a:solidFill>
                  <a:schemeClr val="tx1">
                    <a:lumMod val="95000"/>
                    <a:lumOff val="5000"/>
                  </a:schemeClr>
                </a:solidFill>
                <a:latin typeface="Times New Roman"/>
                <a:cs typeface="Times New Roman"/>
              </a:rPr>
              <a:t>Q. Will I be allowed to transfer law credits under HKUWW exchange </a:t>
            </a:r>
            <a:r>
              <a:rPr lang="en-US" sz="1800" b="1" dirty="0" err="1">
                <a:solidFill>
                  <a:schemeClr val="tx1">
                    <a:lumMod val="95000"/>
                    <a:lumOff val="5000"/>
                  </a:schemeClr>
                </a:solidFill>
                <a:latin typeface="Times New Roman"/>
                <a:cs typeface="Times New Roman"/>
              </a:rPr>
              <a:t>programmes</a:t>
            </a:r>
            <a:r>
              <a:rPr lang="en-US" sz="1800" b="1" dirty="0">
                <a:solidFill>
                  <a:schemeClr val="tx1">
                    <a:lumMod val="95000"/>
                    <a:lumOff val="5000"/>
                  </a:schemeClr>
                </a:solidFill>
                <a:latin typeface="Times New Roman"/>
                <a:cs typeface="Times New Roman"/>
              </a:rPr>
              <a:t>? </a:t>
            </a:r>
            <a:endParaRPr lang="en-US" sz="1800" dirty="0">
              <a:solidFill>
                <a:schemeClr val="tx1">
                  <a:lumMod val="95000"/>
                  <a:lumOff val="5000"/>
                </a:schemeClr>
              </a:solidFill>
              <a:latin typeface="Times New Roman"/>
              <a:cs typeface="Times New Roman"/>
            </a:endParaRPr>
          </a:p>
          <a:p>
            <a:pPr marL="0" indent="0">
              <a:buNone/>
            </a:pPr>
            <a:r>
              <a:rPr lang="en-US" sz="1800" dirty="0">
                <a:solidFill>
                  <a:schemeClr val="tx1">
                    <a:lumMod val="95000"/>
                    <a:lumOff val="5000"/>
                  </a:schemeClr>
                </a:solidFill>
                <a:latin typeface="Times New Roman"/>
                <a:cs typeface="Times New Roman"/>
              </a:rPr>
              <a:t>Some institutions under HKUWW do not offer law courses to exchange students. If you wish to take law courses under HKUWW, you must check carefully with both the International Affairs Office (IAO) and the host institution, and obtain prior approval from the Faculty of Law Exchange Team. Additionally, if a host institution is available under both Faculty-based  and HKUWW exchange </a:t>
            </a:r>
            <a:r>
              <a:rPr lang="en-US" sz="1800" dirty="0" err="1">
                <a:solidFill>
                  <a:schemeClr val="tx1">
                    <a:lumMod val="95000"/>
                    <a:lumOff val="5000"/>
                  </a:schemeClr>
                </a:solidFill>
                <a:latin typeface="Times New Roman"/>
                <a:cs typeface="Times New Roman"/>
              </a:rPr>
              <a:t>programmes</a:t>
            </a:r>
            <a:r>
              <a:rPr lang="en-US" sz="1800" dirty="0">
                <a:solidFill>
                  <a:schemeClr val="tx1">
                    <a:lumMod val="95000"/>
                    <a:lumOff val="5000"/>
                  </a:schemeClr>
                </a:solidFill>
                <a:latin typeface="Times New Roman"/>
                <a:cs typeface="Times New Roman"/>
              </a:rPr>
              <a:t>, you will normally be allowed to take law courses under the Faculty-based exchange </a:t>
            </a:r>
            <a:r>
              <a:rPr lang="en-US" sz="1800" dirty="0" err="1">
                <a:solidFill>
                  <a:schemeClr val="tx1">
                    <a:lumMod val="95000"/>
                    <a:lumOff val="5000"/>
                  </a:schemeClr>
                </a:solidFill>
                <a:latin typeface="Times New Roman"/>
                <a:cs typeface="Times New Roman"/>
              </a:rPr>
              <a:t>programme</a:t>
            </a:r>
            <a:r>
              <a:rPr lang="en-US" sz="1800" dirty="0">
                <a:solidFill>
                  <a:schemeClr val="tx1">
                    <a:lumMod val="95000"/>
                    <a:lumOff val="5000"/>
                  </a:schemeClr>
                </a:solidFill>
                <a:latin typeface="Times New Roman"/>
                <a:cs typeface="Times New Roman"/>
              </a:rPr>
              <a:t> only. </a:t>
            </a:r>
          </a:p>
          <a:p>
            <a:pPr marL="0" indent="0">
              <a:buNone/>
            </a:pPr>
            <a:endParaRPr lang="en-US" dirty="0"/>
          </a:p>
        </p:txBody>
      </p:sp>
    </p:spTree>
    <p:extLst>
      <p:ext uri="{BB962C8B-B14F-4D97-AF65-F5344CB8AC3E}">
        <p14:creationId xmlns:p14="http://schemas.microsoft.com/office/powerpoint/2010/main" val="3957124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E77E4799-DB01-AA3E-88E8-01BF9282E206}"/>
              </a:ext>
            </a:extLst>
          </p:cNvPr>
          <p:cNvSpPr>
            <a:spLocks noGrp="1"/>
          </p:cNvSpPr>
          <p:nvPr>
            <p:ph type="title"/>
          </p:nvPr>
        </p:nvSpPr>
        <p:spPr>
          <a:xfrm>
            <a:off x="527538" y="365125"/>
            <a:ext cx="8428892" cy="1325563"/>
          </a:xfrm>
        </p:spPr>
        <p:txBody>
          <a:bodyPr>
            <a:normAutofit/>
          </a:bodyPr>
          <a:lstStyle/>
          <a:p>
            <a:r>
              <a:rPr lang="en-GB" sz="3600" b="1" dirty="0">
                <a:latin typeface="Times New Roman" panose="02020603050405020304" pitchFamily="18" charset="0"/>
                <a:cs typeface="Times New Roman" panose="02020603050405020304" pitchFamily="18" charset="0"/>
              </a:rPr>
              <a:t>HKU Exchange Programmes</a:t>
            </a:r>
            <a:endParaRPr lang="en-GB" sz="36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CB3B032-DD8C-5CA3-4018-BFCF51C018DF}"/>
              </a:ext>
            </a:extLst>
          </p:cNvPr>
          <p:cNvSpPr>
            <a:spLocks noGrp="1"/>
          </p:cNvSpPr>
          <p:nvPr>
            <p:ph idx="1"/>
          </p:nvPr>
        </p:nvSpPr>
        <p:spPr>
          <a:xfrm>
            <a:off x="527538" y="1690688"/>
            <a:ext cx="11136923" cy="3261648"/>
          </a:xfrm>
        </p:spPr>
        <p:txBody>
          <a:bodyPr>
            <a:noAutofit/>
          </a:bodyPr>
          <a:lstStyle/>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HKU Worldwide Undergraduate Student Exchange Programme (HKUWW) managed by the International Affairs Office (IAO)</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Law Faculty-based Exchange Programme</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You may apply for both exchange programmes; however, if shortlisted, only one final offer will be made</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If you have preferences regarding the list of institutions for both exchange programmes, please indicate them when submitting your application for the Faculty-based Exchange Programme</a:t>
            </a:r>
          </a:p>
        </p:txBody>
      </p:sp>
    </p:spTree>
    <p:extLst>
      <p:ext uri="{BB962C8B-B14F-4D97-AF65-F5344CB8AC3E}">
        <p14:creationId xmlns:p14="http://schemas.microsoft.com/office/powerpoint/2010/main" val="147012619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D0665-2609-0887-0340-E33588A162D9}"/>
              </a:ext>
            </a:extLst>
          </p:cNvPr>
          <p:cNvSpPr>
            <a:spLocks noGrp="1"/>
          </p:cNvSpPr>
          <p:nvPr>
            <p:ph idx="1"/>
          </p:nvPr>
        </p:nvSpPr>
        <p:spPr>
          <a:xfrm>
            <a:off x="838200" y="2000641"/>
            <a:ext cx="10515600" cy="4571675"/>
          </a:xfrm>
        </p:spPr>
        <p:txBody>
          <a:bodyPr vert="horz" lIns="91440" tIns="45720" rIns="91440" bIns="45720" rtlCol="0" anchor="t">
            <a:normAutofit/>
          </a:bodyPr>
          <a:lstStyle/>
          <a:p>
            <a:pPr marL="0" indent="0">
              <a:spcBef>
                <a:spcPts val="2000"/>
              </a:spcBef>
              <a:buNone/>
            </a:pPr>
            <a:r>
              <a:rPr lang="en-US" sz="1800" b="1" dirty="0">
                <a:solidFill>
                  <a:schemeClr val="tx1">
                    <a:lumMod val="95000"/>
                    <a:lumOff val="5000"/>
                  </a:schemeClr>
                </a:solidFill>
                <a:latin typeface="Times New Roman"/>
                <a:cs typeface="Times New Roman"/>
              </a:rPr>
              <a:t>Q. Do I need to seek approval for course mapping of law electives taken at the host </a:t>
            </a:r>
            <a:r>
              <a:rPr lang="en-US" sz="1800" b="1" dirty="0" err="1">
                <a:solidFill>
                  <a:schemeClr val="tx1">
                    <a:lumMod val="95000"/>
                    <a:lumOff val="5000"/>
                  </a:schemeClr>
                </a:solidFill>
                <a:latin typeface="Times New Roman"/>
                <a:cs typeface="Times New Roman"/>
              </a:rPr>
              <a:t>instutition</a:t>
            </a:r>
            <a:r>
              <a:rPr lang="en-US" sz="1800" b="1" dirty="0">
                <a:solidFill>
                  <a:schemeClr val="tx1">
                    <a:lumMod val="95000"/>
                    <a:lumOff val="5000"/>
                  </a:schemeClr>
                </a:solidFill>
                <a:latin typeface="Times New Roman"/>
                <a:cs typeface="Times New Roman"/>
              </a:rPr>
              <a:t>?</a:t>
            </a:r>
            <a:endParaRPr lang="en-US" sz="1800" dirty="0">
              <a:solidFill>
                <a:schemeClr val="tx1">
                  <a:lumMod val="95000"/>
                  <a:lumOff val="5000"/>
                </a:schemeClr>
              </a:solidFill>
              <a:latin typeface="Times New Roman"/>
              <a:cs typeface="Times New Roman"/>
            </a:endParaRPr>
          </a:p>
          <a:p>
            <a:pPr marL="0" indent="0">
              <a:spcBef>
                <a:spcPts val="2000"/>
              </a:spcBef>
              <a:buNone/>
            </a:pPr>
            <a:r>
              <a:rPr lang="en-US" sz="1800" dirty="0">
                <a:solidFill>
                  <a:schemeClr val="tx1">
                    <a:lumMod val="95000"/>
                    <a:lumOff val="5000"/>
                  </a:schemeClr>
                </a:solidFill>
                <a:latin typeface="Times New Roman"/>
                <a:cs typeface="Times New Roman"/>
              </a:rPr>
              <a:t>No. </a:t>
            </a:r>
            <a:r>
              <a:rPr lang="en-GB" sz="1800" dirty="0">
                <a:solidFill>
                  <a:schemeClr val="tx1">
                    <a:lumMod val="95000"/>
                    <a:lumOff val="5000"/>
                  </a:schemeClr>
                </a:solidFill>
                <a:latin typeface="Times New Roman"/>
                <a:cs typeface="Times New Roman"/>
              </a:rPr>
              <a:t>Law electives taken at the host institution do not need to be mapped to HKU law electives</a:t>
            </a:r>
            <a:r>
              <a:rPr lang="en-US" sz="1800" dirty="0">
                <a:solidFill>
                  <a:schemeClr val="tx1">
                    <a:lumMod val="95000"/>
                    <a:lumOff val="5000"/>
                  </a:schemeClr>
                </a:solidFill>
                <a:latin typeface="Times New Roman"/>
                <a:cs typeface="Times New Roman"/>
              </a:rPr>
              <a:t>. If you have taken approved law courses at the host, the credits transferred will count as law elective.</a:t>
            </a:r>
          </a:p>
          <a:p>
            <a:pPr marL="0" indent="0">
              <a:spcBef>
                <a:spcPts val="2000"/>
              </a:spcBef>
              <a:buNone/>
            </a:pPr>
            <a:r>
              <a:rPr lang="en-US" sz="1800" b="1" dirty="0">
                <a:solidFill>
                  <a:schemeClr val="tx1">
                    <a:lumMod val="95000"/>
                    <a:lumOff val="5000"/>
                  </a:schemeClr>
                </a:solidFill>
                <a:latin typeface="Times New Roman"/>
                <a:cs typeface="Times New Roman"/>
              </a:rPr>
              <a:t>Q. For my exchange studies, </a:t>
            </a:r>
            <a:r>
              <a:rPr lang="en-GB" sz="1800" b="1" dirty="0">
                <a:solidFill>
                  <a:schemeClr val="tx1">
                    <a:lumMod val="95000"/>
                    <a:lumOff val="5000"/>
                  </a:schemeClr>
                </a:solidFill>
                <a:latin typeface="Times New Roman"/>
                <a:cs typeface="Times New Roman"/>
              </a:rPr>
              <a:t>do I need to pay tuition fees at the host institution</a:t>
            </a:r>
            <a:r>
              <a:rPr lang="en-US" sz="1800" b="1" dirty="0">
                <a:solidFill>
                  <a:schemeClr val="tx1">
                    <a:lumMod val="95000"/>
                    <a:lumOff val="5000"/>
                  </a:schemeClr>
                </a:solidFill>
                <a:latin typeface="Times New Roman"/>
                <a:cs typeface="Times New Roman"/>
              </a:rPr>
              <a:t>?</a:t>
            </a:r>
            <a:endParaRPr lang="en-US" sz="1800" dirty="0">
              <a:solidFill>
                <a:schemeClr val="tx1">
                  <a:lumMod val="95000"/>
                  <a:lumOff val="5000"/>
                </a:schemeClr>
              </a:solidFill>
              <a:latin typeface="Times New Roman"/>
              <a:cs typeface="Times New Roman"/>
            </a:endParaRPr>
          </a:p>
          <a:p>
            <a:pPr marL="0" indent="0">
              <a:spcBef>
                <a:spcPts val="2000"/>
              </a:spcBef>
              <a:buNone/>
            </a:pPr>
            <a:r>
              <a:rPr lang="en-US" sz="1800" dirty="0">
                <a:solidFill>
                  <a:schemeClr val="tx1">
                    <a:lumMod val="95000"/>
                    <a:lumOff val="5000"/>
                  </a:schemeClr>
                </a:solidFill>
                <a:latin typeface="Times New Roman"/>
                <a:cs typeface="Times New Roman"/>
              </a:rPr>
              <a:t>Under an exchange agreement, students only need to pay HKU tuition fees. However, you are responsible for your own costs, such as insurance, food, and accommodation. From our understanding, insurance is often a compulsory cost for overseas universities, though details vary by institution. You should check with your host university directly.</a:t>
            </a:r>
          </a:p>
          <a:p>
            <a:pPr marL="0" indent="0">
              <a:spcBef>
                <a:spcPts val="2000"/>
              </a:spcBef>
              <a:buNone/>
            </a:pPr>
            <a:r>
              <a:rPr lang="en-US" sz="1800" b="1" dirty="0">
                <a:solidFill>
                  <a:schemeClr val="tx1">
                    <a:lumMod val="95000"/>
                    <a:lumOff val="5000"/>
                  </a:schemeClr>
                </a:solidFill>
                <a:latin typeface="Times New Roman"/>
                <a:cs typeface="Times New Roman"/>
              </a:rPr>
              <a:t>Q. How do I apply for a “Certificate of Completion” of PCLL prerequisite for exchange?</a:t>
            </a:r>
            <a:endParaRPr lang="en-US" sz="1800" dirty="0">
              <a:solidFill>
                <a:schemeClr val="tx1">
                  <a:lumMod val="95000"/>
                  <a:lumOff val="5000"/>
                </a:schemeClr>
              </a:solidFill>
              <a:latin typeface="Times New Roman"/>
              <a:cs typeface="Times New Roman"/>
            </a:endParaRPr>
          </a:p>
          <a:p>
            <a:pPr marL="0" indent="0">
              <a:spcBef>
                <a:spcPts val="2000"/>
              </a:spcBef>
              <a:buNone/>
            </a:pPr>
            <a:r>
              <a:rPr lang="en-US" sz="1800" dirty="0">
                <a:solidFill>
                  <a:schemeClr val="tx1">
                    <a:lumMod val="95000"/>
                    <a:lumOff val="5000"/>
                  </a:schemeClr>
                </a:solidFill>
                <a:latin typeface="Times New Roman"/>
                <a:cs typeface="Times New Roman"/>
              </a:rPr>
              <a:t>Complete the application form for the “Certificate of Completion” of PCLL prerequisite and submit it to the Faculty of Law Exchange Team for processing. </a:t>
            </a:r>
          </a:p>
          <a:p>
            <a:pPr marL="0" indent="0">
              <a:buNone/>
            </a:pPr>
            <a:endParaRPr lang="en-US" sz="2400" dirty="0"/>
          </a:p>
        </p:txBody>
      </p:sp>
      <p:sp>
        <p:nvSpPr>
          <p:cNvPr id="4" name="Title 1">
            <a:extLst>
              <a:ext uri="{FF2B5EF4-FFF2-40B4-BE49-F238E27FC236}">
                <a16:creationId xmlns:a16="http://schemas.microsoft.com/office/drawing/2014/main" id="{99C84635-BA43-F61A-1337-F61A42036E05}"/>
              </a:ext>
            </a:extLst>
          </p:cNvPr>
          <p:cNvSpPr txBox="1">
            <a:spLocks/>
          </p:cNvSpPr>
          <p:nvPr/>
        </p:nvSpPr>
        <p:spPr>
          <a:xfrm>
            <a:off x="838200" y="4680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1">
                    <a:lumMod val="95000"/>
                    <a:lumOff val="5000"/>
                  </a:schemeClr>
                </a:solidFill>
                <a:latin typeface="Times New Roman"/>
                <a:cs typeface="Times New Roman"/>
              </a:rPr>
              <a:t>Frequently Asked Questions (FAQ) for </a:t>
            </a:r>
            <a:br>
              <a:rPr lang="en-US" sz="3600" b="1" dirty="0">
                <a:solidFill>
                  <a:schemeClr val="tx1">
                    <a:lumMod val="95000"/>
                    <a:lumOff val="5000"/>
                  </a:schemeClr>
                </a:solidFill>
                <a:latin typeface="Times New Roman"/>
                <a:cs typeface="Times New Roman"/>
              </a:rPr>
            </a:br>
            <a:r>
              <a:rPr lang="en-US" sz="3600" b="1" dirty="0">
                <a:solidFill>
                  <a:schemeClr val="tx1">
                    <a:lumMod val="95000"/>
                    <a:lumOff val="5000"/>
                  </a:schemeClr>
                </a:solidFill>
                <a:latin typeface="Times New Roman"/>
                <a:cs typeface="Times New Roman"/>
              </a:rPr>
              <a:t>Faculty-based Exchange </a:t>
            </a:r>
            <a:r>
              <a:rPr lang="en-US" sz="3600" b="1" dirty="0" err="1">
                <a:solidFill>
                  <a:schemeClr val="tx1">
                    <a:lumMod val="95000"/>
                    <a:lumOff val="5000"/>
                  </a:schemeClr>
                </a:solidFill>
                <a:latin typeface="Times New Roman"/>
                <a:cs typeface="Times New Roman"/>
              </a:rPr>
              <a:t>Programme</a:t>
            </a:r>
            <a:r>
              <a:rPr lang="en-US" sz="3600" b="1" dirty="0">
                <a:solidFill>
                  <a:schemeClr val="tx1">
                    <a:lumMod val="95000"/>
                    <a:lumOff val="5000"/>
                  </a:schemeClr>
                </a:solidFill>
                <a:latin typeface="Times New Roman"/>
                <a:cs typeface="Times New Roman"/>
              </a:rPr>
              <a:t> (continues)</a:t>
            </a:r>
            <a:r>
              <a:rPr lang="en-US" sz="3600" b="1" dirty="0">
                <a:solidFill>
                  <a:srgbClr val="EBEBEB"/>
                </a:solidFill>
                <a:latin typeface="Century Gothic"/>
              </a:rPr>
              <a:t> </a:t>
            </a:r>
            <a:endParaRPr lang="en-US" sz="3600" dirty="0"/>
          </a:p>
        </p:txBody>
      </p:sp>
    </p:spTree>
    <p:extLst>
      <p:ext uri="{BB962C8B-B14F-4D97-AF65-F5344CB8AC3E}">
        <p14:creationId xmlns:p14="http://schemas.microsoft.com/office/powerpoint/2010/main" val="6777276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3BF14-F3AB-7A37-C23C-5972B3BCD83D}"/>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60B9505C-EEF3-A73A-6603-586899669754}"/>
              </a:ext>
            </a:extLst>
          </p:cNvPr>
          <p:cNvSpPr>
            <a:spLocks noGrp="1"/>
          </p:cNvSpPr>
          <p:nvPr>
            <p:ph type="title"/>
          </p:nvPr>
        </p:nvSpPr>
        <p:spPr>
          <a:xfrm>
            <a:off x="773722" y="342949"/>
            <a:ext cx="10644554" cy="1325563"/>
          </a:xfrm>
        </p:spPr>
        <p:txBody>
          <a:bodyPr>
            <a:normAutofit/>
          </a:bodyPr>
          <a:lstStyle/>
          <a:p>
            <a:r>
              <a:rPr lang="en-GB" sz="3600" b="1" dirty="0">
                <a:latin typeface="Times New Roman" panose="02020603050405020304" pitchFamily="18" charset="0"/>
                <a:cs typeface="Times New Roman" panose="02020603050405020304" pitchFamily="18" charset="0"/>
              </a:rPr>
              <a:t>Faculty of Law Programmes </a:t>
            </a:r>
            <a:endParaRPr lang="en-GB" sz="3600" dirty="0">
              <a:latin typeface="Times New Roman" panose="02020603050405020304" pitchFamily="18" charset="0"/>
              <a:cs typeface="Times New Roman" panose="02020603050405020304" pitchFamily="18" charset="0"/>
            </a:endParaRPr>
          </a:p>
        </p:txBody>
      </p:sp>
      <p:sp>
        <p:nvSpPr>
          <p:cNvPr id="7" name="Freeform 22">
            <a:extLst>
              <a:ext uri="{FF2B5EF4-FFF2-40B4-BE49-F238E27FC236}">
                <a16:creationId xmlns:a16="http://schemas.microsoft.com/office/drawing/2014/main" id="{24445FA2-358D-1B71-E942-E7276867D004}"/>
              </a:ext>
            </a:extLst>
          </p:cNvPr>
          <p:cNvSpPr/>
          <p:nvPr/>
        </p:nvSpPr>
        <p:spPr>
          <a:xfrm>
            <a:off x="620684" y="3264472"/>
            <a:ext cx="5343589" cy="2267536"/>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Law Faculty-based Exchange Programme (reciprocal bilateral exchange agreements)</a:t>
            </a:r>
          </a:p>
        </p:txBody>
      </p:sp>
      <p:sp>
        <p:nvSpPr>
          <p:cNvPr id="9" name="Freeform 22">
            <a:extLst>
              <a:ext uri="{FF2B5EF4-FFF2-40B4-BE49-F238E27FC236}">
                <a16:creationId xmlns:a16="http://schemas.microsoft.com/office/drawing/2014/main" id="{7044B017-A267-5419-B82D-7D047606D727}"/>
              </a:ext>
            </a:extLst>
          </p:cNvPr>
          <p:cNvSpPr/>
          <p:nvPr/>
        </p:nvSpPr>
        <p:spPr>
          <a:xfrm>
            <a:off x="6227729" y="3264472"/>
            <a:ext cx="5343587" cy="2267536"/>
          </a:xfrm>
          <a:custGeom>
            <a:avLst/>
            <a:gdLst/>
            <a:ahLst/>
            <a:cxnLst/>
            <a:rect l="l" t="t" r="r" b="b"/>
            <a:pathLst>
              <a:path w="1433259" h="829333">
                <a:moveTo>
                  <a:pt x="0" y="0"/>
                </a:moveTo>
                <a:lnTo>
                  <a:pt x="1433259" y="0"/>
                </a:lnTo>
                <a:lnTo>
                  <a:pt x="1433259" y="829333"/>
                </a:lnTo>
                <a:lnTo>
                  <a:pt x="0" y="829333"/>
                </a:lnTo>
                <a:close/>
              </a:path>
            </a:pathLst>
          </a:custGeom>
          <a:solidFill>
            <a:srgbClr val="B7A266"/>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Faculty of Law </a:t>
            </a:r>
          </a:p>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Visiting Student Scheme (VSS) (without exchange agreement)</a:t>
            </a:r>
            <a:r>
              <a:rPr lang="en-GB" sz="2400" dirty="0">
                <a:solidFill>
                  <a:schemeClr val="bg1"/>
                </a:solidFill>
                <a:latin typeface="Times New Roman" panose="02020603050405020304" pitchFamily="18" charset="0"/>
                <a:ea typeface="Open Sans 1" panose="020B0604020202020204" charset="0"/>
                <a:cs typeface="Times New Roman" panose="02020603050405020304" pitchFamily="18" charset="0"/>
              </a:rPr>
              <a:t> </a:t>
            </a:r>
          </a:p>
        </p:txBody>
      </p:sp>
      <p:grpSp>
        <p:nvGrpSpPr>
          <p:cNvPr id="10" name="Group 5">
            <a:extLst>
              <a:ext uri="{FF2B5EF4-FFF2-40B4-BE49-F238E27FC236}">
                <a16:creationId xmlns:a16="http://schemas.microsoft.com/office/drawing/2014/main" id="{D1578778-2FFD-7AFC-D61B-6B034FDB4377}"/>
              </a:ext>
            </a:extLst>
          </p:cNvPr>
          <p:cNvGrpSpPr/>
          <p:nvPr/>
        </p:nvGrpSpPr>
        <p:grpSpPr>
          <a:xfrm>
            <a:off x="202225" y="1668512"/>
            <a:ext cx="9271620" cy="2146132"/>
            <a:chOff x="0" y="-9843"/>
            <a:chExt cx="12362159" cy="2861510"/>
          </a:xfrm>
        </p:grpSpPr>
        <p:sp>
          <p:nvSpPr>
            <p:cNvPr id="11" name="TextBox 6">
              <a:extLst>
                <a:ext uri="{FF2B5EF4-FFF2-40B4-BE49-F238E27FC236}">
                  <a16:creationId xmlns:a16="http://schemas.microsoft.com/office/drawing/2014/main" id="{305162AB-5DE3-7A10-EBD1-0C8A7EF4451E}"/>
                </a:ext>
              </a:extLst>
            </p:cNvPr>
            <p:cNvSpPr txBox="1"/>
            <p:nvPr/>
          </p:nvSpPr>
          <p:spPr>
            <a:xfrm>
              <a:off x="3354572" y="-9843"/>
              <a:ext cx="9007587" cy="1351226"/>
            </a:xfrm>
            <a:prstGeom prst="rect">
              <a:avLst/>
            </a:prstGeom>
          </p:spPr>
          <p:txBody>
            <a:bodyPr wrap="square" lIns="0" tIns="0" rIns="0" bIns="0" rtlCol="0" anchor="t">
              <a:spAutoFit/>
            </a:bodyPr>
            <a:lstStyle/>
            <a:p>
              <a:pPr algn="ctr">
                <a:lnSpc>
                  <a:spcPts val="9239"/>
                </a:lnSpc>
              </a:pPr>
              <a:r>
                <a:rPr lang="en-US" sz="4400" b="1" dirty="0">
                  <a:latin typeface="Times New Roman" panose="02020603050405020304" pitchFamily="18" charset="0"/>
                  <a:ea typeface="Oswald Bold"/>
                  <a:cs typeface="Times New Roman" panose="02020603050405020304" pitchFamily="18" charset="0"/>
                  <a:sym typeface="Oswald Bold"/>
                </a:rPr>
                <a:t>Two</a:t>
              </a:r>
              <a:r>
                <a:rPr lang="en-US" sz="4400" b="1" dirty="0">
                  <a:solidFill>
                    <a:srgbClr val="00A67C"/>
                  </a:solidFill>
                  <a:latin typeface="Times New Roman" panose="02020603050405020304" pitchFamily="18" charset="0"/>
                  <a:ea typeface="Oswald Bold"/>
                  <a:cs typeface="Times New Roman" panose="02020603050405020304" pitchFamily="18" charset="0"/>
                  <a:sym typeface="Oswald Bold"/>
                </a:rPr>
                <a:t> </a:t>
              </a:r>
              <a:r>
                <a:rPr lang="en-US" sz="4400" b="1" dirty="0" err="1">
                  <a:latin typeface="Times New Roman" panose="02020603050405020304" pitchFamily="18" charset="0"/>
                  <a:ea typeface="Oswald Bold"/>
                  <a:cs typeface="Times New Roman" panose="02020603050405020304" pitchFamily="18" charset="0"/>
                  <a:sym typeface="Oswald Bold"/>
                </a:rPr>
                <a:t>Programmes</a:t>
              </a:r>
              <a:endParaRPr lang="en-US" sz="4400" b="1" dirty="0">
                <a:latin typeface="Times New Roman" panose="02020603050405020304" pitchFamily="18" charset="0"/>
                <a:ea typeface="Oswald Bold"/>
                <a:cs typeface="Times New Roman" panose="02020603050405020304" pitchFamily="18" charset="0"/>
                <a:sym typeface="Oswald Bold"/>
              </a:endParaRPr>
            </a:p>
          </p:txBody>
        </p:sp>
        <p:sp>
          <p:nvSpPr>
            <p:cNvPr id="12" name="TextBox 7">
              <a:extLst>
                <a:ext uri="{FF2B5EF4-FFF2-40B4-BE49-F238E27FC236}">
                  <a16:creationId xmlns:a16="http://schemas.microsoft.com/office/drawing/2014/main" id="{8D9E1A9A-9089-4FE2-633D-A463EB924BDE}"/>
                </a:ext>
              </a:extLst>
            </p:cNvPr>
            <p:cNvSpPr txBox="1"/>
            <p:nvPr/>
          </p:nvSpPr>
          <p:spPr>
            <a:xfrm>
              <a:off x="0" y="2372220"/>
              <a:ext cx="5281994" cy="479447"/>
            </a:xfrm>
            <a:prstGeom prst="rect">
              <a:avLst/>
            </a:prstGeom>
          </p:spPr>
          <p:txBody>
            <a:bodyPr lIns="0" tIns="0" rIns="0" bIns="0" rtlCol="0" anchor="t">
              <a:spAutoFit/>
            </a:bodyPr>
            <a:lstStyle/>
            <a:p>
              <a:pPr algn="ctr">
                <a:lnSpc>
                  <a:spcPts val="2803"/>
                </a:lnSpc>
              </a:pPr>
              <a:endParaRPr lang="en-US" sz="2375" b="1" spc="111" dirty="0">
                <a:solidFill>
                  <a:srgbClr val="B7A266"/>
                </a:solidFill>
                <a:latin typeface="Open Sans 1 Bold"/>
                <a:ea typeface="Open Sans 1 Bold"/>
                <a:cs typeface="Open Sans 1 Bold"/>
                <a:sym typeface="Open Sans 1 Bold"/>
              </a:endParaRPr>
            </a:p>
          </p:txBody>
        </p:sp>
      </p:grpSp>
      <p:sp>
        <p:nvSpPr>
          <p:cNvPr id="14" name="Freeform 21">
            <a:extLst>
              <a:ext uri="{FF2B5EF4-FFF2-40B4-BE49-F238E27FC236}">
                <a16:creationId xmlns:a16="http://schemas.microsoft.com/office/drawing/2014/main" id="{A95F0004-6F83-A0F1-EF82-8BAC8C715F8B}"/>
              </a:ext>
            </a:extLst>
          </p:cNvPr>
          <p:cNvSpPr/>
          <p:nvPr/>
        </p:nvSpPr>
        <p:spPr>
          <a:xfrm rot="3919784" flipH="1" flipV="1">
            <a:off x="1783953" y="1182631"/>
            <a:ext cx="1897593" cy="2567723"/>
          </a:xfrm>
          <a:custGeom>
            <a:avLst/>
            <a:gdLst/>
            <a:ahLst/>
            <a:cxnLst/>
            <a:rect l="l" t="t" r="r" b="b"/>
            <a:pathLst>
              <a:path w="3381636" h="2950478">
                <a:moveTo>
                  <a:pt x="3381636" y="0"/>
                </a:moveTo>
                <a:lnTo>
                  <a:pt x="0" y="0"/>
                </a:lnTo>
                <a:lnTo>
                  <a:pt x="0" y="2950478"/>
                </a:lnTo>
                <a:lnTo>
                  <a:pt x="3381636" y="2950478"/>
                </a:lnTo>
                <a:lnTo>
                  <a:pt x="338163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Freeform 21">
            <a:extLst>
              <a:ext uri="{FF2B5EF4-FFF2-40B4-BE49-F238E27FC236}">
                <a16:creationId xmlns:a16="http://schemas.microsoft.com/office/drawing/2014/main" id="{ACC67DCE-5687-C4D9-8216-7BEF13DEC390}"/>
              </a:ext>
            </a:extLst>
          </p:cNvPr>
          <p:cNvSpPr/>
          <p:nvPr/>
        </p:nvSpPr>
        <p:spPr>
          <a:xfrm rot="3919784">
            <a:off x="9085253" y="1439955"/>
            <a:ext cx="1897044" cy="2567723"/>
          </a:xfrm>
          <a:custGeom>
            <a:avLst/>
            <a:gdLst/>
            <a:ahLst/>
            <a:cxnLst/>
            <a:rect l="l" t="t" r="r" b="b"/>
            <a:pathLst>
              <a:path w="3381636" h="2950478">
                <a:moveTo>
                  <a:pt x="3381636" y="0"/>
                </a:moveTo>
                <a:lnTo>
                  <a:pt x="0" y="0"/>
                </a:lnTo>
                <a:lnTo>
                  <a:pt x="0" y="2950478"/>
                </a:lnTo>
                <a:lnTo>
                  <a:pt x="3381636" y="2950478"/>
                </a:lnTo>
                <a:lnTo>
                  <a:pt x="338163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8778857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4A72-14D9-CA90-E4C6-8A7233BFCC04}"/>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E04038CB-1CF9-F4F2-78E9-518FD8902C73}"/>
              </a:ext>
            </a:extLst>
          </p:cNvPr>
          <p:cNvSpPr>
            <a:spLocks noGrp="1"/>
          </p:cNvSpPr>
          <p:nvPr>
            <p:ph type="title"/>
          </p:nvPr>
        </p:nvSpPr>
        <p:spPr>
          <a:xfrm>
            <a:off x="773723" y="472613"/>
            <a:ext cx="10644554" cy="1325563"/>
          </a:xfrm>
        </p:spPr>
        <p:txBody>
          <a:bodyPr>
            <a:normAutofit/>
          </a:bodyPr>
          <a:lstStyle/>
          <a:p>
            <a:r>
              <a:rPr lang="en-GB" sz="3600" b="1" dirty="0">
                <a:latin typeface="Times New Roman" panose="02020603050405020304" pitchFamily="18" charset="0"/>
                <a:cs typeface="Times New Roman" panose="02020603050405020304" pitchFamily="18" charset="0"/>
              </a:rPr>
              <a:t>Law Faculty-based Exchange Programme </a:t>
            </a:r>
            <a:endParaRPr lang="en-GB" sz="36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E5FC3991-74BF-3BFB-66E4-D893048B35D9}"/>
              </a:ext>
            </a:extLst>
          </p:cNvPr>
          <p:cNvSpPr>
            <a:spLocks noGrp="1"/>
          </p:cNvSpPr>
          <p:nvPr>
            <p:ph idx="1"/>
          </p:nvPr>
        </p:nvSpPr>
        <p:spPr>
          <a:xfrm>
            <a:off x="838200" y="1798176"/>
            <a:ext cx="10515600" cy="3261648"/>
          </a:xfrm>
        </p:spPr>
        <p:txBody>
          <a:bodyPr>
            <a:noAutofit/>
          </a:bodyPr>
          <a:lstStyle/>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Established under reciprocal bilateral exchange agreements</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HKU tuition fees apply</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Graduate together with your cohort</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With careful planning, do not require a deferral as credits earned at the host university can be transferred to your HKU degree</a:t>
            </a:r>
          </a:p>
        </p:txBody>
      </p:sp>
    </p:spTree>
    <p:extLst>
      <p:ext uri="{BB962C8B-B14F-4D97-AF65-F5344CB8AC3E}">
        <p14:creationId xmlns:p14="http://schemas.microsoft.com/office/powerpoint/2010/main" val="20040129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5516-9C5E-6A01-192F-F5A756F650A0}"/>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3BDBF0E2-E7B0-9CE5-A634-2D6AF3FDEB8F}"/>
              </a:ext>
            </a:extLst>
          </p:cNvPr>
          <p:cNvSpPr>
            <a:spLocks noGrp="1"/>
          </p:cNvSpPr>
          <p:nvPr>
            <p:ph type="title"/>
          </p:nvPr>
        </p:nvSpPr>
        <p:spPr>
          <a:xfrm>
            <a:off x="568782" y="198068"/>
            <a:ext cx="10644554" cy="1325563"/>
          </a:xfrm>
        </p:spPr>
        <p:txBody>
          <a:bodyPr>
            <a:normAutofit/>
          </a:bodyPr>
          <a:lstStyle/>
          <a:p>
            <a:r>
              <a:rPr lang="en-GB" sz="3600" b="1" dirty="0">
                <a:latin typeface="Times New Roman" panose="02020603050405020304" pitchFamily="18" charset="0"/>
                <a:cs typeface="Times New Roman" panose="02020603050405020304" pitchFamily="18" charset="0"/>
              </a:rPr>
              <a:t>Faculty of Law Visiting Student Scheme (VSS) </a:t>
            </a:r>
          </a:p>
        </p:txBody>
      </p:sp>
      <p:sp>
        <p:nvSpPr>
          <p:cNvPr id="5" name="Content Placeholder 2">
            <a:extLst>
              <a:ext uri="{FF2B5EF4-FFF2-40B4-BE49-F238E27FC236}">
                <a16:creationId xmlns:a16="http://schemas.microsoft.com/office/drawing/2014/main" id="{101BC101-B3E8-CF52-4211-096B3D510EC9}"/>
              </a:ext>
            </a:extLst>
          </p:cNvPr>
          <p:cNvSpPr>
            <a:spLocks noGrp="1"/>
          </p:cNvSpPr>
          <p:nvPr>
            <p:ph idx="1"/>
          </p:nvPr>
        </p:nvSpPr>
        <p:spPr>
          <a:xfrm>
            <a:off x="773723" y="1349289"/>
            <a:ext cx="10849495" cy="3261648"/>
          </a:xfrm>
        </p:spPr>
        <p:txBody>
          <a:bodyPr>
            <a:noAutofit/>
          </a:bodyPr>
          <a:lstStyle/>
          <a:p>
            <a:pPr marL="514350" indent="-514350">
              <a:lnSpc>
                <a:spcPct val="100000"/>
              </a:lnSpc>
              <a:buFont typeface="+mj-lt"/>
              <a:buAutoNum type="arabicPeriod"/>
            </a:pPr>
            <a:r>
              <a:rPr lang="en-GB" dirty="0">
                <a:latin typeface="Times New Roman" panose="02020603050405020304" pitchFamily="18" charset="0"/>
                <a:cs typeface="Times New Roman" panose="02020603050405020304" pitchFamily="18" charset="0"/>
              </a:rPr>
              <a:t>Spend a year at top-ranked institutions where no Faculty-based exchange agreement exists (normally </a:t>
            </a:r>
            <a:r>
              <a:rPr lang="en-GB" u="sng" dirty="0">
                <a:latin typeface="Times New Roman" panose="02020603050405020304" pitchFamily="18" charset="0"/>
                <a:cs typeface="Times New Roman" panose="02020603050405020304" pitchFamily="18" charset="0"/>
              </a:rPr>
              <a:t>one to two</a:t>
            </a:r>
            <a:r>
              <a:rPr lang="en-GB" dirty="0">
                <a:latin typeface="Times New Roman" panose="02020603050405020304" pitchFamily="18" charset="0"/>
                <a:cs typeface="Times New Roman" panose="02020603050405020304" pitchFamily="18" charset="0"/>
              </a:rPr>
              <a:t> full-year student at Hertford College, University of Oxford , and </a:t>
            </a:r>
            <a:r>
              <a:rPr lang="en-GB" u="sng" dirty="0">
                <a:latin typeface="Times New Roman" panose="02020603050405020304" pitchFamily="18" charset="0"/>
                <a:cs typeface="Times New Roman" panose="02020603050405020304" pitchFamily="18" charset="0"/>
              </a:rPr>
              <a:t>one to two</a:t>
            </a:r>
            <a:r>
              <a:rPr lang="en-GB" dirty="0">
                <a:latin typeface="Times New Roman" panose="02020603050405020304" pitchFamily="18" charset="0"/>
                <a:cs typeface="Times New Roman" panose="02020603050405020304" pitchFamily="18" charset="0"/>
              </a:rPr>
              <a:t> full-year student(s) at Gonville and Caius College, University of Cambridge)</a:t>
            </a:r>
          </a:p>
          <a:p>
            <a:pPr marL="514350" indent="-514350">
              <a:lnSpc>
                <a:spcPct val="100000"/>
              </a:lnSpc>
              <a:buFont typeface="+mj-lt"/>
              <a:buAutoNum type="arabicPeriod"/>
            </a:pPr>
            <a:r>
              <a:rPr lang="en-GB" dirty="0">
                <a:latin typeface="Times New Roman" panose="02020603050405020304" pitchFamily="18" charset="0"/>
                <a:cs typeface="Times New Roman" panose="02020603050405020304" pitchFamily="18" charset="0"/>
              </a:rPr>
              <a:t>Other selected students may apply to colleges such as St Catherine's College, University of Oxford (normally around 6 full-year students)</a:t>
            </a:r>
          </a:p>
          <a:p>
            <a:pPr marL="514350" indent="-514350">
              <a:lnSpc>
                <a:spcPct val="100000"/>
              </a:lnSpc>
              <a:buFont typeface="+mj-lt"/>
              <a:buAutoNum type="arabicPeriod"/>
            </a:pPr>
            <a:r>
              <a:rPr lang="en-GB" dirty="0">
                <a:latin typeface="Times New Roman" panose="02020603050405020304" pitchFamily="18" charset="0"/>
                <a:cs typeface="Times New Roman" panose="02020603050405020304" pitchFamily="18" charset="0"/>
              </a:rPr>
              <a:t>Selected candidates may be invited for an interview</a:t>
            </a:r>
          </a:p>
          <a:p>
            <a:pPr marL="514350" indent="-514350">
              <a:lnSpc>
                <a:spcPct val="100000"/>
              </a:lnSpc>
              <a:buFont typeface="+mj-lt"/>
              <a:buAutoNum type="arabicPeriod"/>
            </a:pPr>
            <a:r>
              <a:rPr lang="en-GB" dirty="0">
                <a:latin typeface="Times New Roman" panose="02020603050405020304" pitchFamily="18" charset="0"/>
                <a:cs typeface="Times New Roman" panose="02020603050405020304" pitchFamily="18" charset="0"/>
              </a:rPr>
              <a:t>The maximum number of students to be selected under VSS is currently set at 10</a:t>
            </a:r>
          </a:p>
        </p:txBody>
      </p:sp>
    </p:spTree>
    <p:extLst>
      <p:ext uri="{BB962C8B-B14F-4D97-AF65-F5344CB8AC3E}">
        <p14:creationId xmlns:p14="http://schemas.microsoft.com/office/powerpoint/2010/main" val="13804590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0287-8AA9-68AA-102B-A44FB7C3A021}"/>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5A13C7C3-D7E5-8F8E-C12B-A73F3FB17B3A}"/>
              </a:ext>
            </a:extLst>
          </p:cNvPr>
          <p:cNvSpPr>
            <a:spLocks noGrp="1"/>
          </p:cNvSpPr>
          <p:nvPr>
            <p:ph type="title"/>
          </p:nvPr>
        </p:nvSpPr>
        <p:spPr>
          <a:xfrm>
            <a:off x="773723" y="472613"/>
            <a:ext cx="10644554" cy="1325563"/>
          </a:xfrm>
        </p:spPr>
        <p:txBody>
          <a:bodyPr>
            <a:normAutofit/>
          </a:bodyPr>
          <a:lstStyle/>
          <a:p>
            <a:r>
              <a:rPr lang="en-GB" sz="3600" b="1" dirty="0">
                <a:latin typeface="Times New Roman" panose="02020603050405020304" pitchFamily="18" charset="0"/>
                <a:cs typeface="Times New Roman" panose="02020603050405020304" pitchFamily="18" charset="0"/>
              </a:rPr>
              <a:t>Application under the VSS</a:t>
            </a:r>
            <a:endParaRPr lang="en-GB" sz="36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77AD76A-3C80-1043-5C23-8FF8189F46D4}"/>
              </a:ext>
            </a:extLst>
          </p:cNvPr>
          <p:cNvSpPr>
            <a:spLocks noGrp="1"/>
          </p:cNvSpPr>
          <p:nvPr>
            <p:ph idx="1"/>
          </p:nvPr>
        </p:nvSpPr>
        <p:spPr>
          <a:xfrm>
            <a:off x="838200" y="1798176"/>
            <a:ext cx="10515600" cy="3261648"/>
          </a:xfrm>
        </p:spPr>
        <p:txBody>
          <a:bodyPr>
            <a:noAutofit/>
          </a:bodyPr>
          <a:lstStyle/>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Use the VSS application form (this is different from the Faculty-based Exchange Programme application form)</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Applications open: </a:t>
            </a:r>
            <a:r>
              <a:rPr lang="en-GB" sz="3200" dirty="0">
                <a:solidFill>
                  <a:srgbClr val="C00000"/>
                </a:solidFill>
                <a:latin typeface="Times New Roman" panose="02020603050405020304" pitchFamily="18" charset="0"/>
                <a:cs typeface="Times New Roman" panose="02020603050405020304" pitchFamily="18" charset="0"/>
              </a:rPr>
              <a:t>19 November 2025</a:t>
            </a:r>
            <a:r>
              <a:rPr lang="en-GB" sz="3200" dirty="0">
                <a:latin typeface="Times New Roman" panose="02020603050405020304" pitchFamily="18" charset="0"/>
                <a:cs typeface="Times New Roman" panose="02020603050405020304" pitchFamily="18" charset="0"/>
              </a:rPr>
              <a:t>; Applications close: </a:t>
            </a:r>
            <a:r>
              <a:rPr lang="en-GB" sz="3200" dirty="0">
                <a:solidFill>
                  <a:srgbClr val="C00000"/>
                </a:solidFill>
                <a:latin typeface="Times New Roman" panose="02020603050405020304" pitchFamily="18" charset="0"/>
                <a:cs typeface="Times New Roman" panose="02020603050405020304" pitchFamily="18" charset="0"/>
              </a:rPr>
              <a:t>2 January 2026</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Exempt from HKU tuition fees; host institution fees apply</a:t>
            </a:r>
          </a:p>
          <a:p>
            <a:pPr marL="514350" indent="-514350">
              <a:lnSpc>
                <a:spcPct val="100000"/>
              </a:lnSpc>
              <a:buFont typeface="+mj-lt"/>
              <a:buAutoNum type="arabicPeriod"/>
            </a:pPr>
            <a:r>
              <a:rPr lang="en-GB" sz="3200" dirty="0">
                <a:latin typeface="Times New Roman" panose="02020603050405020304" pitchFamily="18" charset="0"/>
                <a:cs typeface="Times New Roman" panose="02020603050405020304" pitchFamily="18" charset="0"/>
              </a:rPr>
              <a:t>Subject to approval of the study plan, courses taken at approved host institutions may be transferred to your HKU degree, avoiding delays in graduation</a:t>
            </a:r>
          </a:p>
        </p:txBody>
      </p:sp>
    </p:spTree>
    <p:extLst>
      <p:ext uri="{BB962C8B-B14F-4D97-AF65-F5344CB8AC3E}">
        <p14:creationId xmlns:p14="http://schemas.microsoft.com/office/powerpoint/2010/main" val="37863337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BFD0-0CE5-D202-D321-51594FD60BF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13CED2-1CAB-3907-C892-2AB514CC623C}"/>
              </a:ext>
            </a:extLst>
          </p:cNvPr>
          <p:cNvSpPr>
            <a:spLocks noGrp="1"/>
          </p:cNvSpPr>
          <p:nvPr>
            <p:ph type="title"/>
          </p:nvPr>
        </p:nvSpPr>
        <p:spPr>
          <a:xfrm>
            <a:off x="857250" y="0"/>
            <a:ext cx="9047672" cy="1325563"/>
          </a:xfrm>
        </p:spPr>
        <p:txBody>
          <a:bodyPr vert="horz" lIns="91440" tIns="45720" rIns="91440" bIns="45720" rtlCol="0" anchor="ctr">
            <a:normAutofit/>
          </a:bodyPr>
          <a:lstStyle/>
          <a:p>
            <a:r>
              <a:rPr lang="en-US" sz="3600" b="1" dirty="0">
                <a:solidFill>
                  <a:schemeClr val="tx1">
                    <a:lumMod val="95000"/>
                    <a:lumOff val="5000"/>
                  </a:schemeClr>
                </a:solidFill>
                <a:latin typeface="Times New Roman"/>
                <a:cs typeface="Times New Roman"/>
              </a:rPr>
              <a:t>Timeline for </a:t>
            </a:r>
            <a:r>
              <a:rPr lang="en-GB" sz="3600" b="1" dirty="0">
                <a:solidFill>
                  <a:schemeClr val="tx1">
                    <a:lumMod val="95000"/>
                    <a:lumOff val="5000"/>
                  </a:schemeClr>
                </a:solidFill>
                <a:latin typeface="Times New Roman"/>
                <a:cs typeface="Times New Roman"/>
              </a:rPr>
              <a:t>Faculty-based Exchange and Visiting Student Scheme (VSS) 2026-27 </a:t>
            </a:r>
            <a:endParaRPr lang="en-US" sz="3600" dirty="0">
              <a:solidFill>
                <a:schemeClr val="tx1">
                  <a:lumMod val="95000"/>
                  <a:lumOff val="5000"/>
                </a:schemeClr>
              </a:solidFill>
              <a:latin typeface="Times New Roman"/>
              <a:cs typeface="Times New Roman"/>
            </a:endParaRPr>
          </a:p>
        </p:txBody>
      </p:sp>
      <p:graphicFrame>
        <p:nvGraphicFramePr>
          <p:cNvPr id="5" name="Table 4">
            <a:extLst>
              <a:ext uri="{FF2B5EF4-FFF2-40B4-BE49-F238E27FC236}">
                <a16:creationId xmlns:a16="http://schemas.microsoft.com/office/drawing/2014/main" id="{77AE70E1-A71A-0CE3-1CF3-6D4D2EC09AF5}"/>
              </a:ext>
            </a:extLst>
          </p:cNvPr>
          <p:cNvGraphicFramePr>
            <a:graphicFrameLocks noGrp="1"/>
          </p:cNvGraphicFramePr>
          <p:nvPr>
            <p:extLst>
              <p:ext uri="{D42A27DB-BD31-4B8C-83A1-F6EECF244321}">
                <p14:modId xmlns:p14="http://schemas.microsoft.com/office/powerpoint/2010/main" val="2076428617"/>
              </p:ext>
            </p:extLst>
          </p:nvPr>
        </p:nvGraphicFramePr>
        <p:xfrm>
          <a:off x="1013408" y="1238250"/>
          <a:ext cx="10721391" cy="5264904"/>
        </p:xfrm>
        <a:graphic>
          <a:graphicData uri="http://schemas.openxmlformats.org/drawingml/2006/table">
            <a:tbl>
              <a:tblPr firstRow="1" firstCol="1" bandRow="1">
                <a:tableStyleId>{5C22544A-7EE6-4342-B048-85BDC9FD1C3A}</a:tableStyleId>
              </a:tblPr>
              <a:tblGrid>
                <a:gridCol w="873100">
                  <a:extLst>
                    <a:ext uri="{9D8B030D-6E8A-4147-A177-3AD203B41FA5}">
                      <a16:colId xmlns:a16="http://schemas.microsoft.com/office/drawing/2014/main" val="2615554885"/>
                    </a:ext>
                  </a:extLst>
                </a:gridCol>
                <a:gridCol w="2062167">
                  <a:extLst>
                    <a:ext uri="{9D8B030D-6E8A-4147-A177-3AD203B41FA5}">
                      <a16:colId xmlns:a16="http://schemas.microsoft.com/office/drawing/2014/main" val="2499840565"/>
                    </a:ext>
                  </a:extLst>
                </a:gridCol>
                <a:gridCol w="2023622">
                  <a:extLst>
                    <a:ext uri="{9D8B030D-6E8A-4147-A177-3AD203B41FA5}">
                      <a16:colId xmlns:a16="http://schemas.microsoft.com/office/drawing/2014/main" val="1024353625"/>
                    </a:ext>
                  </a:extLst>
                </a:gridCol>
                <a:gridCol w="5762502">
                  <a:extLst>
                    <a:ext uri="{9D8B030D-6E8A-4147-A177-3AD203B41FA5}">
                      <a16:colId xmlns:a16="http://schemas.microsoft.com/office/drawing/2014/main" val="3327185499"/>
                    </a:ext>
                  </a:extLst>
                </a:gridCol>
              </a:tblGrid>
              <a:tr h="340545">
                <a:tc>
                  <a:txBody>
                    <a:bodyPr/>
                    <a:lstStyle/>
                    <a:p>
                      <a:pPr>
                        <a:buNone/>
                      </a:pPr>
                      <a:r>
                        <a:rPr lang="en-GB" sz="1500" dirty="0">
                          <a:effectLst/>
                          <a:latin typeface="Times New Roman" panose="02020603050405020304" pitchFamily="18" charset="0"/>
                          <a:cs typeface="Times New Roman" panose="02020603050405020304" pitchFamily="18" charset="0"/>
                        </a:rPr>
                        <a:t>Year</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B7A266"/>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Date</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B7A266"/>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Activity</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B7A266"/>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Details</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B7A266"/>
                    </a:solidFill>
                  </a:tcPr>
                </a:tc>
                <a:extLst>
                  <a:ext uri="{0D108BD9-81ED-4DB2-BD59-A6C34878D82A}">
                    <a16:rowId xmlns:a16="http://schemas.microsoft.com/office/drawing/2014/main" val="3017682657"/>
                  </a:ext>
                </a:extLst>
              </a:tr>
              <a:tr h="340545">
                <a:tc gridSpan="4">
                  <a:txBody>
                    <a:bodyPr/>
                    <a:lstStyle/>
                    <a:p>
                      <a:pPr>
                        <a:buNone/>
                      </a:pPr>
                      <a:r>
                        <a:rPr lang="en-GB" sz="1500" dirty="0">
                          <a:effectLst/>
                          <a:latin typeface="Times New Roman" panose="02020603050405020304" pitchFamily="18" charset="0"/>
                          <a:cs typeface="Times New Roman" panose="02020603050405020304" pitchFamily="18" charset="0"/>
                        </a:rPr>
                        <a:t>Main Round Application (Full Year, Semester 1, and Semester 2)</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B7A26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778846"/>
                  </a:ext>
                </a:extLst>
              </a:tr>
              <a:tr h="340545">
                <a:tc rowSpan="2">
                  <a:txBody>
                    <a:bodyPr/>
                    <a:lstStyle/>
                    <a:p>
                      <a:pPr>
                        <a:buNone/>
                      </a:pPr>
                      <a:r>
                        <a:rPr lang="en-GB" sz="1500" dirty="0">
                          <a:effectLst/>
                          <a:latin typeface="Times New Roman" panose="02020603050405020304" pitchFamily="18" charset="0"/>
                          <a:cs typeface="Times New Roman" panose="02020603050405020304" pitchFamily="18" charset="0"/>
                        </a:rPr>
                        <a:t>2025</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p>
                      <a:pPr>
                        <a:buNone/>
                      </a:pPr>
                      <a:r>
                        <a:rPr lang="en-GB" sz="1500" dirty="0">
                          <a:effectLst/>
                          <a:latin typeface="Times New Roman" panose="02020603050405020304" pitchFamily="18" charset="0"/>
                          <a:cs typeface="Times New Roman" panose="02020603050405020304" pitchFamily="18" charset="0"/>
                        </a:rPr>
                        <a:t> </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0D3512"/>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19 Nov (Wed)</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Application opens</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Faculty-based Exchange and VSS – Online application </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extLst>
                  <a:ext uri="{0D108BD9-81ED-4DB2-BD59-A6C34878D82A}">
                    <a16:rowId xmlns:a16="http://schemas.microsoft.com/office/drawing/2014/main" val="1406248728"/>
                  </a:ext>
                </a:extLst>
              </a:tr>
              <a:tr h="340545">
                <a:tc vMerge="1">
                  <a:txBody>
                    <a:bodyPr/>
                    <a:lstStyle/>
                    <a:p>
                      <a:pPr>
                        <a:buNone/>
                      </a:pPr>
                      <a:endParaRPr lang="en-GB"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nchor="ctr">
                    <a:solidFill>
                      <a:srgbClr val="0D3512"/>
                    </a:solidFill>
                  </a:tcPr>
                </a:tc>
                <a:tc>
                  <a:txBody>
                    <a:bodyPr/>
                    <a:lstStyle/>
                    <a:p>
                      <a:r>
                        <a:rPr lang="en-GB" sz="1500" dirty="0">
                          <a:effectLst/>
                          <a:latin typeface="Times New Roman" panose="02020603050405020304" pitchFamily="18" charset="0"/>
                          <a:cs typeface="Times New Roman" panose="02020603050405020304" pitchFamily="18" charset="0"/>
                        </a:rPr>
                        <a:t>19 Nov (Wed)</a:t>
                      </a:r>
                      <a:endParaRPr lang="en-GB" sz="1500" dirty="0"/>
                    </a:p>
                  </a:txBody>
                  <a:tcPr marL="79404" marR="79404" marT="79404" marB="79404"/>
                </a:tc>
                <a:tc>
                  <a:txBody>
                    <a:bodyPr/>
                    <a:lstStyle/>
                    <a:p>
                      <a:r>
                        <a:rPr lang="en-GB" sz="1500" dirty="0">
                          <a:effectLst/>
                          <a:latin typeface="Times New Roman" panose="02020603050405020304" pitchFamily="18" charset="0"/>
                          <a:cs typeface="Times New Roman" panose="02020603050405020304" pitchFamily="18" charset="0"/>
                        </a:rPr>
                        <a:t>Resources </a:t>
                      </a:r>
                      <a:endParaRPr lang="en-GB" sz="1500" dirty="0"/>
                    </a:p>
                  </a:txBody>
                  <a:tcPr marL="79404" marR="79404" marT="79404" marB="79404"/>
                </a:tc>
                <a:tc>
                  <a:txBody>
                    <a:bodyPr/>
                    <a:lstStyle/>
                    <a:p>
                      <a:r>
                        <a:rPr lang="en-GB" sz="1500" dirty="0">
                          <a:effectLst/>
                          <a:latin typeface="Times New Roman" panose="02020603050405020304" pitchFamily="18" charset="0"/>
                          <a:cs typeface="Times New Roman" panose="02020603050405020304" pitchFamily="18" charset="0"/>
                        </a:rPr>
                        <a:t>Faculty-based Exchange and VSS – Information session</a:t>
                      </a:r>
                      <a:endParaRPr lang="en-GB" sz="1500" dirty="0"/>
                    </a:p>
                  </a:txBody>
                  <a:tcPr marL="79404" marR="79404" marT="79404" marB="79404"/>
                </a:tc>
                <a:extLst>
                  <a:ext uri="{0D108BD9-81ED-4DB2-BD59-A6C34878D82A}">
                    <a16:rowId xmlns:a16="http://schemas.microsoft.com/office/drawing/2014/main" val="3106872317"/>
                  </a:ext>
                </a:extLst>
              </a:tr>
              <a:tr h="340545">
                <a:tc rowSpan="6">
                  <a:txBody>
                    <a:bodyPr/>
                    <a:lstStyle/>
                    <a:p>
                      <a:pPr>
                        <a:buNone/>
                      </a:pPr>
                      <a:r>
                        <a:rPr lang="en-GB" sz="1500" dirty="0">
                          <a:effectLst/>
                          <a:latin typeface="Times New Roman" panose="02020603050405020304" pitchFamily="18" charset="0"/>
                          <a:cs typeface="Times New Roman" panose="02020603050405020304" pitchFamily="18" charset="0"/>
                        </a:rPr>
                        <a:t>2026</a:t>
                      </a:r>
                    </a:p>
                    <a:p>
                      <a:pPr>
                        <a:buNone/>
                      </a:pPr>
                      <a:r>
                        <a:rPr lang="en-GB" sz="1500" dirty="0">
                          <a:effectLst/>
                          <a:latin typeface="Times New Roman" panose="02020603050405020304" pitchFamily="18" charset="0"/>
                          <a:cs typeface="Times New Roman" panose="02020603050405020304" pitchFamily="18" charset="0"/>
                        </a:rPr>
                        <a:t> </a:t>
                      </a:r>
                    </a:p>
                    <a:p>
                      <a:pPr>
                        <a:buNone/>
                      </a:pPr>
                      <a:r>
                        <a:rPr lang="en-GB" sz="1500" dirty="0">
                          <a:effectLst/>
                          <a:latin typeface="Times New Roman" panose="02020603050405020304" pitchFamily="18" charset="0"/>
                          <a:cs typeface="Times New Roman" panose="02020603050405020304" pitchFamily="18" charset="0"/>
                        </a:rPr>
                        <a:t> </a:t>
                      </a:r>
                    </a:p>
                    <a:p>
                      <a:pPr>
                        <a:buNone/>
                      </a:pPr>
                      <a:r>
                        <a:rPr lang="en-GB" sz="1500" dirty="0">
                          <a:effectLst/>
                          <a:latin typeface="Times New Roman" panose="02020603050405020304" pitchFamily="18" charset="0"/>
                          <a:cs typeface="Times New Roman" panose="02020603050405020304" pitchFamily="18" charset="0"/>
                        </a:rPr>
                        <a:t> </a:t>
                      </a:r>
                    </a:p>
                    <a:p>
                      <a:pPr>
                        <a:buNone/>
                      </a:pPr>
                      <a:r>
                        <a:rPr lang="en-GB" sz="1500" dirty="0">
                          <a:effectLst/>
                          <a:latin typeface="Times New Roman" panose="02020603050405020304" pitchFamily="18" charset="0"/>
                          <a:cs typeface="Times New Roman" panose="02020603050405020304" pitchFamily="18" charset="0"/>
                        </a:rPr>
                        <a:t> </a:t>
                      </a:r>
                    </a:p>
                  </a:txBody>
                  <a:tcPr marL="79404" marR="79404" marT="79404" marB="79404">
                    <a:solidFill>
                      <a:srgbClr val="0D3512"/>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2 Jan (Fri), 9am</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Deadline</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VSS – Online application</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extLst>
                  <a:ext uri="{0D108BD9-81ED-4DB2-BD59-A6C34878D82A}">
                    <a16:rowId xmlns:a16="http://schemas.microsoft.com/office/drawing/2014/main" val="18760389"/>
                  </a:ext>
                </a:extLst>
              </a:tr>
              <a:tr h="340545">
                <a:tc vMerge="1">
                  <a:txBody>
                    <a:bodyPr/>
                    <a:lstStyle/>
                    <a:p>
                      <a:endParaRPr/>
                    </a:p>
                  </a:txBody>
                  <a:tcPr marL="79404" marR="79404" marT="79404" marB="79404" anchor="ctr">
                    <a:solidFill>
                      <a:srgbClr val="0D3512"/>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Mid-Jan</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CCD2D8"/>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Interview</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CCD2D8"/>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VSS – Shortlisted candidates </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CCD2D8"/>
                    </a:solidFill>
                  </a:tcPr>
                </a:tc>
                <a:extLst>
                  <a:ext uri="{0D108BD9-81ED-4DB2-BD59-A6C34878D82A}">
                    <a16:rowId xmlns:a16="http://schemas.microsoft.com/office/drawing/2014/main" val="4208470257"/>
                  </a:ext>
                </a:extLst>
              </a:tr>
              <a:tr h="340545">
                <a:tc vMerge="1">
                  <a:txBody>
                    <a:bodyPr/>
                    <a:lstStyle/>
                    <a:p>
                      <a:endParaRPr/>
                    </a:p>
                  </a:txBody>
                  <a:tcPr marL="79404" marR="79404" marT="79404" marB="79404" anchor="ctr">
                    <a:solidFill>
                      <a:srgbClr val="0D3512"/>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Mid-Jan</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Result Release</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VSS – Placement results</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E7EAED"/>
                    </a:solidFill>
                  </a:tcPr>
                </a:tc>
                <a:extLst>
                  <a:ext uri="{0D108BD9-81ED-4DB2-BD59-A6C34878D82A}">
                    <a16:rowId xmlns:a16="http://schemas.microsoft.com/office/drawing/2014/main" val="1013937920"/>
                  </a:ext>
                </a:extLst>
              </a:tr>
              <a:tr h="280899">
                <a:tc vMerge="1">
                  <a:txBody>
                    <a:bodyPr/>
                    <a:lstStyle/>
                    <a:p>
                      <a:endParaRPr lang="en-GB"/>
                    </a:p>
                  </a:txBody>
                  <a:tcPr/>
                </a:tc>
                <a:tc>
                  <a:txBody>
                    <a:bodyPr/>
                    <a:lstStyle/>
                    <a:p>
                      <a:pPr>
                        <a:buNone/>
                      </a:pPr>
                      <a:r>
                        <a:rPr lang="en-GB" sz="1500" dirty="0">
                          <a:effectLst/>
                          <a:latin typeface="Times New Roman" panose="02020603050405020304" pitchFamily="18" charset="0"/>
                          <a:cs typeface="Times New Roman" panose="02020603050405020304" pitchFamily="18" charset="0"/>
                        </a:rPr>
                        <a:t>23 Jan (Fri), 12nn</a:t>
                      </a:r>
                    </a:p>
                  </a:txBody>
                  <a:tcPr marL="79404" marR="79404" marT="79404" marB="79404">
                    <a:solidFill>
                      <a:srgbClr val="CCD2D8"/>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Deadline</a:t>
                      </a:r>
                    </a:p>
                  </a:txBody>
                  <a:tcPr marL="79404" marR="79404" marT="79404" marB="79404">
                    <a:solidFill>
                      <a:srgbClr val="CCD2D8"/>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Faculty-based Exchange – Online application</a:t>
                      </a:r>
                    </a:p>
                  </a:txBody>
                  <a:tcPr marL="79404" marR="79404" marT="79404" marB="79404">
                    <a:solidFill>
                      <a:srgbClr val="CCD2D8"/>
                    </a:solidFill>
                  </a:tcPr>
                </a:tc>
                <a:extLst>
                  <a:ext uri="{0D108BD9-81ED-4DB2-BD59-A6C34878D82A}">
                    <a16:rowId xmlns:a16="http://schemas.microsoft.com/office/drawing/2014/main" val="468901039"/>
                  </a:ext>
                </a:extLst>
              </a:tr>
              <a:tr h="358395">
                <a:tc vMerge="1">
                  <a:txBody>
                    <a:bodyPr/>
                    <a:lstStyle/>
                    <a:p>
                      <a:endParaRPr/>
                    </a:p>
                  </a:txBody>
                  <a:tcPr marL="79404" marR="79404" marT="79404" marB="79404" anchor="ctr"/>
                </a:tc>
                <a:tc>
                  <a:txBody>
                    <a:bodyPr/>
                    <a:lstStyle/>
                    <a:p>
                      <a:pPr>
                        <a:buNone/>
                      </a:pPr>
                      <a:r>
                        <a:rPr lang="en-GB" sz="1500" dirty="0">
                          <a:effectLst/>
                          <a:latin typeface="Times New Roman" panose="02020603050405020304" pitchFamily="18" charset="0"/>
                          <a:cs typeface="Times New Roman" panose="02020603050405020304" pitchFamily="18" charset="0"/>
                        </a:rPr>
                        <a:t>6 Feb (Fri)</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Result Release</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Faculty-based Exchange – Placement results</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extLst>
                  <a:ext uri="{0D108BD9-81ED-4DB2-BD59-A6C34878D82A}">
                    <a16:rowId xmlns:a16="http://schemas.microsoft.com/office/drawing/2014/main" val="3668078506"/>
                  </a:ext>
                </a:extLst>
              </a:tr>
              <a:tr h="340545">
                <a:tc vMerge="1">
                  <a:txBody>
                    <a:bodyPr/>
                    <a:lstStyle/>
                    <a:p>
                      <a:pPr>
                        <a:buNone/>
                      </a:pPr>
                      <a:endParaRPr lang="en-GB" sz="1600" dirty="0">
                        <a:effectLst/>
                        <a:latin typeface="Times New Roman" panose="02020603050405020304" pitchFamily="18" charset="0"/>
                        <a:cs typeface="Times New Roman" panose="02020603050405020304" pitchFamily="18" charset="0"/>
                      </a:endParaRPr>
                    </a:p>
                  </a:txBody>
                  <a:tcPr marL="79404" marR="79404" marT="79404" marB="79404" anchor="ctr"/>
                </a:tc>
                <a:tc>
                  <a:txBody>
                    <a:bodyPr/>
                    <a:lstStyle/>
                    <a:p>
                      <a:pPr>
                        <a:buNone/>
                      </a:pPr>
                      <a:r>
                        <a:rPr lang="en-GB" sz="1500" dirty="0">
                          <a:effectLst/>
                          <a:latin typeface="Times New Roman" panose="02020603050405020304" pitchFamily="18" charset="0"/>
                          <a:cs typeface="Times New Roman" panose="02020603050405020304" pitchFamily="18" charset="0"/>
                        </a:rPr>
                        <a:t>13 Feb (Fri)</a:t>
                      </a: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Deadline</a:t>
                      </a: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VSS and Faculty-based Exchange – Acceptance and deposit payment </a:t>
                      </a:r>
                    </a:p>
                  </a:txBody>
                  <a:tcPr marL="79404" marR="79404" marT="79404" marB="79404"/>
                </a:tc>
                <a:extLst>
                  <a:ext uri="{0D108BD9-81ED-4DB2-BD59-A6C34878D82A}">
                    <a16:rowId xmlns:a16="http://schemas.microsoft.com/office/drawing/2014/main" val="2402057381"/>
                  </a:ext>
                </a:extLst>
              </a:tr>
              <a:tr h="340545">
                <a:tc gridSpan="4">
                  <a:txBody>
                    <a:bodyPr/>
                    <a:lstStyle/>
                    <a:p>
                      <a:pPr>
                        <a:buNone/>
                      </a:pPr>
                      <a:r>
                        <a:rPr lang="en-GB" sz="1500" dirty="0">
                          <a:effectLst/>
                          <a:latin typeface="Times New Roman" panose="02020603050405020304" pitchFamily="18" charset="0"/>
                          <a:cs typeface="Times New Roman" panose="02020603050405020304" pitchFamily="18" charset="0"/>
                        </a:rPr>
                        <a:t>Second Round Application (Full Year, Semester 1, and Semester 2)</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solidFill>
                      <a:srgbClr val="B7A26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91210763"/>
                  </a:ext>
                </a:extLst>
              </a:tr>
              <a:tr h="0">
                <a:tc rowSpan="2">
                  <a:txBody>
                    <a:bodyPr/>
                    <a:lstStyle/>
                    <a:p>
                      <a:pPr>
                        <a:buNone/>
                      </a:pPr>
                      <a:r>
                        <a:rPr lang="en-GB" sz="1500" dirty="0">
                          <a:effectLst/>
                          <a:latin typeface="Times New Roman" panose="02020603050405020304" pitchFamily="18" charset="0"/>
                          <a:cs typeface="Times New Roman" panose="02020603050405020304" pitchFamily="18" charset="0"/>
                        </a:rPr>
                        <a:t>2026</a:t>
                      </a:r>
                    </a:p>
                    <a:p>
                      <a:pPr>
                        <a:buNone/>
                      </a:pPr>
                      <a:r>
                        <a:rPr lang="en-GB" sz="1500" dirty="0">
                          <a:effectLst/>
                          <a:latin typeface="Times New Roman" panose="02020603050405020304" pitchFamily="18" charset="0"/>
                          <a:cs typeface="Times New Roman" panose="02020603050405020304" pitchFamily="18" charset="0"/>
                        </a:rPr>
                        <a:t> </a:t>
                      </a:r>
                    </a:p>
                  </a:txBody>
                  <a:tcPr marL="79404" marR="79404" marT="79404" marB="79404">
                    <a:solidFill>
                      <a:srgbClr val="0D3512"/>
                    </a:solidFill>
                  </a:tcPr>
                </a:tc>
                <a:tc>
                  <a:txBody>
                    <a:bodyPr/>
                    <a:lstStyle/>
                    <a:p>
                      <a:pPr>
                        <a:buNone/>
                      </a:pPr>
                      <a:r>
                        <a:rPr lang="en-GB" sz="1500" dirty="0">
                          <a:effectLst/>
                          <a:latin typeface="Times New Roman" panose="02020603050405020304" pitchFamily="18" charset="0"/>
                          <a:cs typeface="Times New Roman" panose="02020603050405020304" pitchFamily="18" charset="0"/>
                        </a:rPr>
                        <a:t>April</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Application opens</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Faculty-based Exchange – Online application </a:t>
                      </a:r>
                    </a:p>
                    <a:p>
                      <a:pPr>
                        <a:buNone/>
                      </a:pPr>
                      <a:r>
                        <a:rPr lang="en-GB" sz="1500" dirty="0">
                          <a:effectLst/>
                          <a:latin typeface="Times New Roman" panose="02020603050405020304" pitchFamily="18" charset="0"/>
                          <a:cs typeface="Times New Roman" panose="02020603050405020304" pitchFamily="18" charset="0"/>
                        </a:rPr>
                        <a:t>(subject to the number of places left from the main round)</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extLst>
                  <a:ext uri="{0D108BD9-81ED-4DB2-BD59-A6C34878D82A}">
                    <a16:rowId xmlns:a16="http://schemas.microsoft.com/office/drawing/2014/main" val="3861496715"/>
                  </a:ext>
                </a:extLst>
              </a:tr>
              <a:tr h="0">
                <a:tc vMerge="1">
                  <a:txBody>
                    <a:bodyPr/>
                    <a:lstStyle/>
                    <a:p>
                      <a:endParaRPr dirty="0"/>
                    </a:p>
                  </a:txBody>
                  <a:tcPr marL="79404" marR="79404" marT="79404" marB="79404" anchor="ctr"/>
                </a:tc>
                <a:tc>
                  <a:txBody>
                    <a:bodyPr/>
                    <a:lstStyle/>
                    <a:p>
                      <a:pPr>
                        <a:buNone/>
                      </a:pPr>
                      <a:r>
                        <a:rPr lang="en-GB" sz="1500" dirty="0">
                          <a:effectLst/>
                          <a:latin typeface="Times New Roman" panose="02020603050405020304" pitchFamily="18" charset="0"/>
                          <a:cs typeface="Times New Roman" panose="02020603050405020304" pitchFamily="18" charset="0"/>
                        </a:rPr>
                        <a:t>April</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Deadline</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tc>
                  <a:txBody>
                    <a:bodyPr/>
                    <a:lstStyle/>
                    <a:p>
                      <a:pPr>
                        <a:buNone/>
                      </a:pPr>
                      <a:r>
                        <a:rPr lang="en-GB" sz="1500" dirty="0">
                          <a:effectLst/>
                          <a:latin typeface="Times New Roman" panose="02020603050405020304" pitchFamily="18" charset="0"/>
                          <a:cs typeface="Times New Roman" panose="02020603050405020304" pitchFamily="18" charset="0"/>
                        </a:rPr>
                        <a:t>Faculty-based Exchange – Online application</a:t>
                      </a:r>
                      <a:endParaRPr lang="en-GB" sz="15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9404" marR="79404" marT="79404" marB="79404"/>
                </a:tc>
                <a:extLst>
                  <a:ext uri="{0D108BD9-81ED-4DB2-BD59-A6C34878D82A}">
                    <a16:rowId xmlns:a16="http://schemas.microsoft.com/office/drawing/2014/main" val="1561902085"/>
                  </a:ext>
                </a:extLst>
              </a:tr>
            </a:tbl>
          </a:graphicData>
        </a:graphic>
      </p:graphicFrame>
    </p:spTree>
    <p:extLst>
      <p:ext uri="{BB962C8B-B14F-4D97-AF65-F5344CB8AC3E}">
        <p14:creationId xmlns:p14="http://schemas.microsoft.com/office/powerpoint/2010/main" val="213320158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17CF-24AF-46F2-1B87-E35711C22060}"/>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CB225979-017D-04DE-7AEC-22E190F93678}"/>
              </a:ext>
            </a:extLst>
          </p:cNvPr>
          <p:cNvSpPr>
            <a:spLocks noGrp="1"/>
          </p:cNvSpPr>
          <p:nvPr>
            <p:ph type="title"/>
          </p:nvPr>
        </p:nvSpPr>
        <p:spPr>
          <a:xfrm>
            <a:off x="773723" y="472613"/>
            <a:ext cx="10644554" cy="1325563"/>
          </a:xfrm>
        </p:spPr>
        <p:txBody>
          <a:bodyPr>
            <a:normAutofit/>
          </a:bodyPr>
          <a:lstStyle/>
          <a:p>
            <a:r>
              <a:rPr lang="en-GB" sz="3600" b="1" dirty="0">
                <a:latin typeface="Times New Roman" panose="02020603050405020304" pitchFamily="18" charset="0"/>
                <a:cs typeface="Times New Roman" panose="02020603050405020304" pitchFamily="18" charset="0"/>
              </a:rPr>
              <a:t>Eligibility for Law Exchange Programmes </a:t>
            </a:r>
            <a:endParaRPr lang="en-GB" sz="3600" dirty="0">
              <a:latin typeface="Times New Roman" panose="02020603050405020304" pitchFamily="18" charset="0"/>
              <a:cs typeface="Times New Roman" panose="02020603050405020304" pitchFamily="18" charset="0"/>
            </a:endParaRPr>
          </a:p>
        </p:txBody>
      </p:sp>
      <p:sp>
        <p:nvSpPr>
          <p:cNvPr id="6" name="Freeform 22">
            <a:extLst>
              <a:ext uri="{FF2B5EF4-FFF2-40B4-BE49-F238E27FC236}">
                <a16:creationId xmlns:a16="http://schemas.microsoft.com/office/drawing/2014/main" id="{1E65A41E-E214-2001-1F2C-345431263F07}"/>
              </a:ext>
            </a:extLst>
          </p:cNvPr>
          <p:cNvSpPr/>
          <p:nvPr/>
        </p:nvSpPr>
        <p:spPr>
          <a:xfrm>
            <a:off x="773723" y="1798176"/>
            <a:ext cx="10644554" cy="812020"/>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LLB Programme: 3</a:t>
            </a:r>
            <a:r>
              <a:rPr lang="en-GB" sz="3200" baseline="30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rd</a:t>
            </a:r>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 or 4</a:t>
            </a:r>
            <a:r>
              <a:rPr lang="en-GB" sz="3200" baseline="30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th</a:t>
            </a:r>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 Year</a:t>
            </a:r>
          </a:p>
        </p:txBody>
      </p:sp>
      <p:sp>
        <p:nvSpPr>
          <p:cNvPr id="7" name="Freeform 22">
            <a:extLst>
              <a:ext uri="{FF2B5EF4-FFF2-40B4-BE49-F238E27FC236}">
                <a16:creationId xmlns:a16="http://schemas.microsoft.com/office/drawing/2014/main" id="{CD9F2EFD-6F58-1670-4C7B-F63E4066F4EB}"/>
              </a:ext>
            </a:extLst>
          </p:cNvPr>
          <p:cNvSpPr/>
          <p:nvPr/>
        </p:nvSpPr>
        <p:spPr>
          <a:xfrm>
            <a:off x="773723" y="2881602"/>
            <a:ext cx="10644554" cy="812020"/>
          </a:xfrm>
          <a:custGeom>
            <a:avLst/>
            <a:gdLst/>
            <a:ahLst/>
            <a:cxnLst/>
            <a:rect l="l" t="t" r="r" b="b"/>
            <a:pathLst>
              <a:path w="1433259" h="829333">
                <a:moveTo>
                  <a:pt x="0" y="0"/>
                </a:moveTo>
                <a:lnTo>
                  <a:pt x="1433259" y="0"/>
                </a:lnTo>
                <a:lnTo>
                  <a:pt x="1433259" y="829333"/>
                </a:lnTo>
                <a:lnTo>
                  <a:pt x="0" y="829333"/>
                </a:lnTo>
                <a:close/>
              </a:path>
            </a:pathLst>
          </a:custGeom>
          <a:solidFill>
            <a:schemeClr val="accent3">
              <a:lumMod val="50000"/>
            </a:schemeClr>
          </a:solidFill>
        </p:spPr>
        <p:txBody>
          <a:bodyPr/>
          <a:lstStyle/>
          <a:p>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Integrated Double-degree Programmes: 4</a:t>
            </a:r>
            <a:r>
              <a:rPr lang="en-GB" sz="3200" baseline="30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th</a:t>
            </a:r>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 or 5</a:t>
            </a:r>
            <a:r>
              <a:rPr lang="en-GB" sz="3200" baseline="300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th</a:t>
            </a:r>
            <a:r>
              <a:rPr lang="en-GB" sz="3200" dirty="0">
                <a:solidFill>
                  <a:schemeClr val="bg1"/>
                </a:solidFill>
                <a:latin typeface="Times New Roman" panose="02020603050405020304" pitchFamily="18" charset="0"/>
                <a:ea typeface="Open Sans 1 Bold" panose="020B0604020202020204" charset="0"/>
                <a:cs typeface="Times New Roman" panose="02020603050405020304" pitchFamily="18" charset="0"/>
              </a:rPr>
              <a:t> Year</a:t>
            </a:r>
          </a:p>
        </p:txBody>
      </p:sp>
      <p:sp>
        <p:nvSpPr>
          <p:cNvPr id="8" name="Content Placeholder 2">
            <a:extLst>
              <a:ext uri="{FF2B5EF4-FFF2-40B4-BE49-F238E27FC236}">
                <a16:creationId xmlns:a16="http://schemas.microsoft.com/office/drawing/2014/main" id="{A03E5E41-F14C-DC8E-2604-C018AE5FA567}"/>
              </a:ext>
            </a:extLst>
          </p:cNvPr>
          <p:cNvSpPr>
            <a:spLocks noGrp="1"/>
          </p:cNvSpPr>
          <p:nvPr>
            <p:ph idx="1"/>
          </p:nvPr>
        </p:nvSpPr>
        <p:spPr>
          <a:xfrm>
            <a:off x="773723" y="3965027"/>
            <a:ext cx="10515600" cy="2219641"/>
          </a:xfrm>
        </p:spPr>
        <p:txBody>
          <a:bodyPr vert="horz" lIns="91440" tIns="45720" rIns="91440" bIns="45720" rtlCol="0" anchor="t">
            <a:noAutofit/>
          </a:bodyPr>
          <a:lstStyle/>
          <a:p>
            <a:pPr marL="0" indent="0">
              <a:lnSpc>
                <a:spcPct val="100000"/>
              </a:lnSpc>
              <a:buNone/>
            </a:pPr>
            <a:r>
              <a:rPr lang="en-GB" sz="3200" dirty="0">
                <a:latin typeface="Times New Roman"/>
                <a:cs typeface="Times New Roman"/>
              </a:rPr>
              <a:t>Students with a </a:t>
            </a:r>
            <a:r>
              <a:rPr lang="en-GB" sz="3200" dirty="0" err="1">
                <a:latin typeface="Times New Roman"/>
                <a:cs typeface="Times New Roman"/>
              </a:rPr>
              <a:t>cGPA</a:t>
            </a:r>
            <a:r>
              <a:rPr lang="en-GB" sz="3200" dirty="0">
                <a:latin typeface="Times New Roman"/>
                <a:cs typeface="Times New Roman"/>
              </a:rPr>
              <a:t> of 3.3 or above generally have a higher chance of securing a place in the programme; however, students who narrowly miss this requirement may also be considered</a:t>
            </a:r>
          </a:p>
        </p:txBody>
      </p:sp>
    </p:spTree>
    <p:extLst>
      <p:ext uri="{BB962C8B-B14F-4D97-AF65-F5344CB8AC3E}">
        <p14:creationId xmlns:p14="http://schemas.microsoft.com/office/powerpoint/2010/main" val="68916422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2088</TotalTime>
  <Words>2892</Words>
  <Application>Microsoft Office PowerPoint</Application>
  <PresentationFormat>Widescreen</PresentationFormat>
  <Paragraphs>225</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Open Sans 1 Bold</vt:lpstr>
      <vt:lpstr>Aptos</vt:lpstr>
      <vt:lpstr>Aptos Display</vt:lpstr>
      <vt:lpstr>Arial</vt:lpstr>
      <vt:lpstr>Century Gothic</vt:lpstr>
      <vt:lpstr>Times New Roman</vt:lpstr>
      <vt:lpstr>Office Theme</vt:lpstr>
      <vt:lpstr>Faculty-based Outgoing Exchange Programme and Visiting Student Scheme (VSS)  2026/27 &amp; Beyond</vt:lpstr>
      <vt:lpstr>Role of the Faculty of Law Exchange Team</vt:lpstr>
      <vt:lpstr>HKU Exchange Programmes</vt:lpstr>
      <vt:lpstr>Faculty of Law Programmes </vt:lpstr>
      <vt:lpstr>Law Faculty-based Exchange Programme </vt:lpstr>
      <vt:lpstr>Faculty of Law Visiting Student Scheme (VSS) </vt:lpstr>
      <vt:lpstr>Application under the VSS</vt:lpstr>
      <vt:lpstr>Timeline for Faculty-based Exchange and Visiting Student Scheme (VSS) 2026-27 </vt:lpstr>
      <vt:lpstr>Eligibility for Law Exchange Programmes </vt:lpstr>
      <vt:lpstr>Securing The Best Exchange Options</vt:lpstr>
      <vt:lpstr>Choosing Hosts – Read Carefully</vt:lpstr>
      <vt:lpstr>Withdrawal of Offer</vt:lpstr>
      <vt:lpstr>Course Selection Guidelines</vt:lpstr>
      <vt:lpstr>Course Selection Guidelines</vt:lpstr>
      <vt:lpstr>Course Selection Guidelines</vt:lpstr>
      <vt:lpstr>Course Selection Guidelines</vt:lpstr>
      <vt:lpstr>Course Selection Guidelines</vt:lpstr>
      <vt:lpstr>PowerPoint Presentation</vt:lpstr>
      <vt:lpstr>PowerPoint Presentation</vt:lpstr>
      <vt:lpstr>PowerPoint Presentation</vt:lpstr>
      <vt:lpstr>Study plan can be downloaded at Faculty’s Outgoing Exchange Programme website</vt:lpstr>
      <vt:lpstr>PowerPoint Presentation</vt:lpstr>
      <vt:lpstr>PowerPoint Presentation</vt:lpstr>
      <vt:lpstr>PowerPoint Presentation</vt:lpstr>
      <vt:lpstr>PowerPoint Presentation</vt:lpstr>
      <vt:lpstr>Brief Note for Integrated Double-degree Programme Students</vt:lpstr>
      <vt:lpstr>Brief Note for Integrated Double-degree Programme Students (continues)</vt:lpstr>
      <vt:lpstr>Student Sharing </vt:lpstr>
      <vt:lpstr>Frequently Asked Questions (FAQ) for  Faculty-based Exchange Programme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Long Lui</dc:creator>
  <cp:lastModifiedBy>Jean KO</cp:lastModifiedBy>
  <cp:revision>686</cp:revision>
  <dcterms:created xsi:type="dcterms:W3CDTF">2024-10-19T05:25:01Z</dcterms:created>
  <dcterms:modified xsi:type="dcterms:W3CDTF">2025-11-18T10:12:50Z</dcterms:modified>
</cp:coreProperties>
</file>